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64" r:id="rId2"/>
    <p:sldId id="273" r:id="rId3"/>
    <p:sldId id="279" r:id="rId4"/>
    <p:sldId id="278" r:id="rId5"/>
    <p:sldId id="284" r:id="rId6"/>
    <p:sldId id="285" r:id="rId7"/>
    <p:sldId id="282" r:id="rId8"/>
    <p:sldId id="283" r:id="rId9"/>
    <p:sldId id="280" r:id="rId10"/>
    <p:sldId id="281" r:id="rId11"/>
    <p:sldId id="286" r:id="rId12"/>
  </p:sldIdLst>
  <p:sldSz cx="11522075"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6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660"/>
  </p:normalViewPr>
  <p:slideViewPr>
    <p:cSldViewPr>
      <p:cViewPr varScale="1">
        <p:scale>
          <a:sx n="75" d="100"/>
          <a:sy n="75" d="100"/>
        </p:scale>
        <p:origin x="744" y="45"/>
      </p:cViewPr>
      <p:guideLst>
        <p:guide orient="horz" pos="2160"/>
        <p:guide pos="36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www.openstreetmap.org/" TargetMode="External"/><Relationship Id="rId2" Type="http://schemas.openxmlformats.org/officeDocument/2006/relationships/hyperlink" Target="https://www.google.com/intl/ru/earth/" TargetMode="External"/><Relationship Id="rId1" Type="http://schemas.openxmlformats.org/officeDocument/2006/relationships/hyperlink" Target="https://gadm.org/" TargetMode="Externa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gadm.org/" TargetMode="External"/><Relationship Id="rId1" Type="http://schemas.openxmlformats.org/officeDocument/2006/relationships/image" Target="../media/image5.png"/><Relationship Id="rId6" Type="http://schemas.openxmlformats.org/officeDocument/2006/relationships/hyperlink" Target="https://www.openstreetmap.org/" TargetMode="External"/><Relationship Id="rId5" Type="http://schemas.openxmlformats.org/officeDocument/2006/relationships/image" Target="../media/image7.png"/><Relationship Id="rId4" Type="http://schemas.openxmlformats.org/officeDocument/2006/relationships/hyperlink" Target="https://www.google.com/intl/ru/earth/"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D2D91-CF53-4C96-941D-B03666A7BE3F}"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ru-RU"/>
        </a:p>
      </dgm:t>
    </dgm:pt>
    <dgm:pt modelId="{EBE38A6A-BEC8-49DF-A8F8-9F31C3CD3D89}">
      <dgm:prSet phldrT="[Текст]" custT="1"/>
      <dgm:spPr>
        <a:solidFill>
          <a:srgbClr val="0070C0"/>
        </a:solidFill>
      </dgm:spPr>
      <dgm:t>
        <a:bodyPr/>
        <a:lstStyle/>
        <a:p>
          <a:r>
            <a:rPr lang="kk-KZ" sz="2000" dirty="0">
              <a:solidFill>
                <a:schemeClr val="bg1"/>
              </a:solidFill>
              <a:latin typeface="Times New Roman" panose="02020603050405020304" pitchFamily="18" charset="0"/>
              <a:cs typeface="Times New Roman" panose="02020603050405020304" pitchFamily="18" charset="0"/>
            </a:rPr>
            <a:t>Геоақпараттық картографиялық деректер базасы</a:t>
          </a:r>
          <a:endParaRPr lang="ru-RU" sz="2000" dirty="0">
            <a:solidFill>
              <a:schemeClr val="bg1"/>
            </a:solidFill>
            <a:latin typeface="Times New Roman" panose="02020603050405020304" pitchFamily="18" charset="0"/>
            <a:cs typeface="Times New Roman" panose="02020603050405020304" pitchFamily="18" charset="0"/>
          </a:endParaRPr>
        </a:p>
      </dgm:t>
    </dgm:pt>
    <dgm:pt modelId="{D3935E39-A64D-45DF-90A9-8669A8251565}" type="parTrans" cxnId="{2132B481-7D46-4A43-9775-ECDBB3296DEB}">
      <dgm:prSet/>
      <dgm:spPr/>
      <dgm:t>
        <a:bodyPr/>
        <a:lstStyle/>
        <a:p>
          <a:endParaRPr lang="ru-RU"/>
        </a:p>
      </dgm:t>
    </dgm:pt>
    <dgm:pt modelId="{52F96FAD-ED29-4410-91FB-5856F05B80A2}" type="sibTrans" cxnId="{2132B481-7D46-4A43-9775-ECDBB3296DEB}">
      <dgm:prSet/>
      <dgm:spPr/>
      <dgm:t>
        <a:bodyPr/>
        <a:lstStyle/>
        <a:p>
          <a:endParaRPr lang="ru-RU"/>
        </a:p>
      </dgm:t>
    </dgm:pt>
    <dgm:pt modelId="{A53347F2-40EA-4773-98FE-E1D9D9709DBB}">
      <dgm:prSet phldrT="[Текст]" custT="1"/>
      <dgm:spPr/>
      <dgm:t>
        <a:bodyPr/>
        <a:lstStyle/>
        <a:p>
          <a:pPr algn="l"/>
          <a:r>
            <a:rPr lang="en-US" sz="2000" dirty="0">
              <a:latin typeface="Times New Roman" panose="02020603050405020304" pitchFamily="18" charset="0"/>
              <a:cs typeface="Times New Roman" panose="02020603050405020304" pitchFamily="18" charset="0"/>
              <a:hlinkClick xmlns:r="http://schemas.openxmlformats.org/officeDocument/2006/relationships" r:id="rId1"/>
            </a:rPr>
            <a:t>https://gadm.org/</a:t>
          </a:r>
          <a:endParaRPr lang="ru-RU" sz="2000" dirty="0"/>
        </a:p>
      </dgm:t>
    </dgm:pt>
    <dgm:pt modelId="{91B8B325-9770-4242-82D3-C2036ECD4B61}" type="parTrans" cxnId="{A10F1562-B22D-4DD3-98CC-4726A4366952}">
      <dgm:prSet/>
      <dgm:spPr/>
      <dgm:t>
        <a:bodyPr/>
        <a:lstStyle/>
        <a:p>
          <a:endParaRPr lang="ru-RU"/>
        </a:p>
      </dgm:t>
    </dgm:pt>
    <dgm:pt modelId="{D7749FC4-14C2-499D-AB55-1B42A5BC93C2}" type="sibTrans" cxnId="{A10F1562-B22D-4DD3-98CC-4726A4366952}">
      <dgm:prSet/>
      <dgm:spPr/>
      <dgm:t>
        <a:bodyPr/>
        <a:lstStyle/>
        <a:p>
          <a:endParaRPr lang="ru-RU"/>
        </a:p>
      </dgm:t>
    </dgm:pt>
    <dgm:pt modelId="{27E846C6-6424-410F-B578-D9E95CEB9145}">
      <dgm:prSet phldrT="[Текст]" custT="1"/>
      <dgm:spPr/>
      <dgm:t>
        <a:bodyPr/>
        <a:lstStyle/>
        <a:p>
          <a:pPr algn="r"/>
          <a:r>
            <a:rPr lang="en-US" sz="2000" dirty="0">
              <a:latin typeface="Times New Roman" panose="02020603050405020304" pitchFamily="18" charset="0"/>
              <a:cs typeface="Times New Roman" panose="02020603050405020304" pitchFamily="18" charset="0"/>
              <a:hlinkClick xmlns:r="http://schemas.openxmlformats.org/officeDocument/2006/relationships" r:id="rId2"/>
            </a:rPr>
            <a:t>https://www.google.com/intl/ru/earth</a:t>
          </a:r>
          <a:endParaRPr lang="ru-RU" sz="2000" dirty="0"/>
        </a:p>
      </dgm:t>
    </dgm:pt>
    <dgm:pt modelId="{7F7713DB-AD74-4DFA-9711-5E2953B5373D}" type="parTrans" cxnId="{1509BCAA-BF76-4629-9865-A4F98B2C95D1}">
      <dgm:prSet/>
      <dgm:spPr/>
      <dgm:t>
        <a:bodyPr/>
        <a:lstStyle/>
        <a:p>
          <a:endParaRPr lang="ru-RU"/>
        </a:p>
      </dgm:t>
    </dgm:pt>
    <dgm:pt modelId="{97AE5A8B-2C40-47ED-888A-F9E374AEB57D}" type="sibTrans" cxnId="{1509BCAA-BF76-4629-9865-A4F98B2C95D1}">
      <dgm:prSet/>
      <dgm:spPr/>
      <dgm:t>
        <a:bodyPr/>
        <a:lstStyle/>
        <a:p>
          <a:endParaRPr lang="ru-RU"/>
        </a:p>
      </dgm:t>
    </dgm:pt>
    <dgm:pt modelId="{C6DB74FE-0E3D-4E34-A34B-18F29E709AA7}">
      <dgm:prSet phldrT="[Текст]" custT="1"/>
      <dgm:spPr/>
      <dgm:t>
        <a:bodyPr/>
        <a:lstStyle/>
        <a:p>
          <a:r>
            <a:rPr lang="en-US" sz="2000" dirty="0">
              <a:hlinkClick xmlns:r="http://schemas.openxmlformats.org/officeDocument/2006/relationships" r:id="rId3"/>
            </a:rPr>
            <a:t>https://www.openstreetmap.org/</a:t>
          </a:r>
          <a:endParaRPr lang="ru-RU" sz="2000" dirty="0"/>
        </a:p>
      </dgm:t>
    </dgm:pt>
    <dgm:pt modelId="{608AB96A-B31D-4F4C-8768-583CA0497A99}" type="parTrans" cxnId="{4883ADB9-37A8-4971-B1DF-A9D770EB0D9B}">
      <dgm:prSet/>
      <dgm:spPr/>
      <dgm:t>
        <a:bodyPr/>
        <a:lstStyle/>
        <a:p>
          <a:endParaRPr lang="ru-RU"/>
        </a:p>
      </dgm:t>
    </dgm:pt>
    <dgm:pt modelId="{5E29D38D-5537-4504-AF38-958BE60B3E2B}" type="sibTrans" cxnId="{4883ADB9-37A8-4971-B1DF-A9D770EB0D9B}">
      <dgm:prSet/>
      <dgm:spPr/>
      <dgm:t>
        <a:bodyPr/>
        <a:lstStyle/>
        <a:p>
          <a:endParaRPr lang="ru-RU"/>
        </a:p>
      </dgm:t>
    </dgm:pt>
    <dgm:pt modelId="{30F059DE-47E4-4D85-9FFB-C1C0E06D9FE2}" type="pres">
      <dgm:prSet presAssocID="{3B7D2D91-CF53-4C96-941D-B03666A7BE3F}" presName="Name0" presStyleCnt="0">
        <dgm:presLayoutVars>
          <dgm:chMax val="1"/>
          <dgm:chPref val="1"/>
          <dgm:dir/>
          <dgm:resizeHandles/>
        </dgm:presLayoutVars>
      </dgm:prSet>
      <dgm:spPr/>
    </dgm:pt>
    <dgm:pt modelId="{2EDD0913-97CD-433A-BB37-5DFCCDBAD2C8}" type="pres">
      <dgm:prSet presAssocID="{EBE38A6A-BEC8-49DF-A8F8-9F31C3CD3D89}" presName="Parent" presStyleLbl="node1" presStyleIdx="0" presStyleCnt="2" custScaleX="107299" custLinFactNeighborX="-57686" custLinFactNeighborY="669">
        <dgm:presLayoutVars>
          <dgm:chMax val="4"/>
          <dgm:chPref val="3"/>
        </dgm:presLayoutVars>
      </dgm:prSet>
      <dgm:spPr/>
    </dgm:pt>
    <dgm:pt modelId="{E158ECE4-188D-4C13-BF43-F03A59B7847A}" type="pres">
      <dgm:prSet presAssocID="{A53347F2-40EA-4773-98FE-E1D9D9709DBB}" presName="Accent" presStyleLbl="node1" presStyleIdx="1" presStyleCnt="2" custLinFactNeighborX="-28616" custLinFactNeighborY="318"/>
      <dgm:spPr/>
    </dgm:pt>
    <dgm:pt modelId="{26D11CC9-2BF5-4BD3-B65D-BCD43172B285}" type="pres">
      <dgm:prSet presAssocID="{A53347F2-40EA-4773-98FE-E1D9D9709DBB}" presName="Image1" presStyleLbl="fgImgPlace1" presStyleIdx="0" presStyleCnt="3" custLinFactX="-22042" custLinFactNeighborX="-100000" custLinFactNeighborY="-31114"/>
      <dgm:spPr>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a:solidFill>
            <a:schemeClr val="tx2"/>
          </a:solidFill>
        </a:ln>
      </dgm:spPr>
    </dgm:pt>
    <dgm:pt modelId="{58454938-4A99-412F-8595-65A862C2B87B}" type="pres">
      <dgm:prSet presAssocID="{A53347F2-40EA-4773-98FE-E1D9D9709DBB}" presName="Child1" presStyleLbl="revTx" presStyleIdx="0" presStyleCnt="3" custScaleX="116927" custScaleY="53194" custLinFactNeighborX="-61143" custLinFactNeighborY="-39808">
        <dgm:presLayoutVars>
          <dgm:chMax val="0"/>
          <dgm:chPref val="0"/>
          <dgm:bulletEnabled val="1"/>
        </dgm:presLayoutVars>
      </dgm:prSet>
      <dgm:spPr/>
    </dgm:pt>
    <dgm:pt modelId="{BD4283F6-3059-45E3-B83D-D26F9C2B42E8}" type="pres">
      <dgm:prSet presAssocID="{27E846C6-6424-410F-B578-D9E95CEB9145}" presName="Image2" presStyleCnt="0"/>
      <dgm:spPr/>
    </dgm:pt>
    <dgm:pt modelId="{56E2DA8C-5D64-4E3D-9765-E56B05382E0F}" type="pres">
      <dgm:prSet presAssocID="{27E846C6-6424-410F-B578-D9E95CEB9145}" presName="Image" presStyleLbl="fgImgPlace1" presStyleIdx="1" presStyleCnt="3" custLinFactNeighborX="-88286" custLinFactNeighborY="-52053"/>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a:solidFill>
            <a:schemeClr val="tx2"/>
          </a:solidFill>
        </a:ln>
      </dgm:spPr>
    </dgm:pt>
    <dgm:pt modelId="{8D106958-3948-4602-B289-B4C715C1CE37}" type="pres">
      <dgm:prSet presAssocID="{27E846C6-6424-410F-B578-D9E95CEB9145}" presName="Child2" presStyleLbl="revTx" presStyleIdx="1" presStyleCnt="3" custScaleX="268934" custScaleY="45245" custLinFactNeighborX="-31135" custLinFactNeighborY="-60077">
        <dgm:presLayoutVars>
          <dgm:chMax val="0"/>
          <dgm:chPref val="0"/>
          <dgm:bulletEnabled val="1"/>
        </dgm:presLayoutVars>
      </dgm:prSet>
      <dgm:spPr/>
    </dgm:pt>
    <dgm:pt modelId="{42C4DAB9-7524-4C99-A4B9-F466F2E7BC4B}" type="pres">
      <dgm:prSet presAssocID="{C6DB74FE-0E3D-4E34-A34B-18F29E709AA7}" presName="Image3" presStyleCnt="0"/>
      <dgm:spPr/>
    </dgm:pt>
    <dgm:pt modelId="{1348E5FA-BF1B-4BE4-B0F0-17E0C2EB6C61}" type="pres">
      <dgm:prSet presAssocID="{C6DB74FE-0E3D-4E34-A34B-18F29E709AA7}" presName="Image" presStyleLbl="fgImgPlace1" presStyleIdx="2" presStyleCnt="3" custLinFactX="-19264" custLinFactNeighborX="-100000" custLinFactNeighborY="43355"/>
      <dgm:spPr>
        <a:blipFill rotWithShape="1">
          <a:blip xmlns:r="http://schemas.openxmlformats.org/officeDocument/2006/relationships" r:embed="rId6"/>
          <a:stretch>
            <a:fillRect/>
          </a:stretch>
        </a:blipFill>
        <a:ln>
          <a:solidFill>
            <a:schemeClr val="tx2"/>
          </a:solidFill>
        </a:ln>
      </dgm:spPr>
    </dgm:pt>
    <dgm:pt modelId="{7F678DD9-C9F1-41A4-9CFD-BB601C444536}" type="pres">
      <dgm:prSet presAssocID="{C6DB74FE-0E3D-4E34-A34B-18F29E709AA7}" presName="Child3" presStyleLbl="revTx" presStyleIdx="2" presStyleCnt="3" custScaleX="232659" custScaleY="34234" custLinFactNeighborX="-180" custLinFactNeighborY="44534">
        <dgm:presLayoutVars>
          <dgm:chMax val="0"/>
          <dgm:chPref val="0"/>
          <dgm:bulletEnabled val="1"/>
        </dgm:presLayoutVars>
      </dgm:prSet>
      <dgm:spPr/>
    </dgm:pt>
  </dgm:ptLst>
  <dgm:cxnLst>
    <dgm:cxn modelId="{DF56900A-E70E-4DFD-BC69-6789DA1F4377}" type="presOf" srcId="{EBE38A6A-BEC8-49DF-A8F8-9F31C3CD3D89}" destId="{2EDD0913-97CD-433A-BB37-5DFCCDBAD2C8}" srcOrd="0" destOrd="0" presId="urn:microsoft.com/office/officeart/2011/layout/RadialPictureList"/>
    <dgm:cxn modelId="{177FB01B-4BC8-41FA-8033-4BC6E60C1C60}" type="presOf" srcId="{C6DB74FE-0E3D-4E34-A34B-18F29E709AA7}" destId="{7F678DD9-C9F1-41A4-9CFD-BB601C444536}" srcOrd="0" destOrd="0" presId="urn:microsoft.com/office/officeart/2011/layout/RadialPictureList"/>
    <dgm:cxn modelId="{A10F1562-B22D-4DD3-98CC-4726A4366952}" srcId="{EBE38A6A-BEC8-49DF-A8F8-9F31C3CD3D89}" destId="{A53347F2-40EA-4773-98FE-E1D9D9709DBB}" srcOrd="0" destOrd="0" parTransId="{91B8B325-9770-4242-82D3-C2036ECD4B61}" sibTransId="{D7749FC4-14C2-499D-AB55-1B42A5BC93C2}"/>
    <dgm:cxn modelId="{1071A469-A047-40FA-A92C-A4A12802AEDA}" type="presOf" srcId="{A53347F2-40EA-4773-98FE-E1D9D9709DBB}" destId="{58454938-4A99-412F-8595-65A862C2B87B}" srcOrd="0" destOrd="0" presId="urn:microsoft.com/office/officeart/2011/layout/RadialPictureList"/>
    <dgm:cxn modelId="{2132B481-7D46-4A43-9775-ECDBB3296DEB}" srcId="{3B7D2D91-CF53-4C96-941D-B03666A7BE3F}" destId="{EBE38A6A-BEC8-49DF-A8F8-9F31C3CD3D89}" srcOrd="0" destOrd="0" parTransId="{D3935E39-A64D-45DF-90A9-8669A8251565}" sibTransId="{52F96FAD-ED29-4410-91FB-5856F05B80A2}"/>
    <dgm:cxn modelId="{E1BE2C90-0C30-491B-8E42-665C52EB5A40}" type="presOf" srcId="{3B7D2D91-CF53-4C96-941D-B03666A7BE3F}" destId="{30F059DE-47E4-4D85-9FFB-C1C0E06D9FE2}" srcOrd="0" destOrd="0" presId="urn:microsoft.com/office/officeart/2011/layout/RadialPictureList"/>
    <dgm:cxn modelId="{1509BCAA-BF76-4629-9865-A4F98B2C95D1}" srcId="{EBE38A6A-BEC8-49DF-A8F8-9F31C3CD3D89}" destId="{27E846C6-6424-410F-B578-D9E95CEB9145}" srcOrd="1" destOrd="0" parTransId="{7F7713DB-AD74-4DFA-9711-5E2953B5373D}" sibTransId="{97AE5A8B-2C40-47ED-888A-F9E374AEB57D}"/>
    <dgm:cxn modelId="{4883ADB9-37A8-4971-B1DF-A9D770EB0D9B}" srcId="{EBE38A6A-BEC8-49DF-A8F8-9F31C3CD3D89}" destId="{C6DB74FE-0E3D-4E34-A34B-18F29E709AA7}" srcOrd="2" destOrd="0" parTransId="{608AB96A-B31D-4F4C-8768-583CA0497A99}" sibTransId="{5E29D38D-5537-4504-AF38-958BE60B3E2B}"/>
    <dgm:cxn modelId="{725795CB-094B-45A0-85C8-A34E7FDDF6D6}" type="presOf" srcId="{27E846C6-6424-410F-B578-D9E95CEB9145}" destId="{8D106958-3948-4602-B289-B4C715C1CE37}" srcOrd="0" destOrd="0" presId="urn:microsoft.com/office/officeart/2011/layout/RadialPictureList"/>
    <dgm:cxn modelId="{D19FD66A-1B2F-4D79-981E-D63579D8C503}" type="presParOf" srcId="{30F059DE-47E4-4D85-9FFB-C1C0E06D9FE2}" destId="{2EDD0913-97CD-433A-BB37-5DFCCDBAD2C8}" srcOrd="0" destOrd="0" presId="urn:microsoft.com/office/officeart/2011/layout/RadialPictureList"/>
    <dgm:cxn modelId="{6B53EADE-17BC-4908-A9E7-5F59458CCBC6}" type="presParOf" srcId="{30F059DE-47E4-4D85-9FFB-C1C0E06D9FE2}" destId="{E158ECE4-188D-4C13-BF43-F03A59B7847A}" srcOrd="1" destOrd="0" presId="urn:microsoft.com/office/officeart/2011/layout/RadialPictureList"/>
    <dgm:cxn modelId="{7633677A-2BC7-4B48-8864-D787670F6A48}" type="presParOf" srcId="{30F059DE-47E4-4D85-9FFB-C1C0E06D9FE2}" destId="{26D11CC9-2BF5-4BD3-B65D-BCD43172B285}" srcOrd="2" destOrd="0" presId="urn:microsoft.com/office/officeart/2011/layout/RadialPictureList"/>
    <dgm:cxn modelId="{D98653F2-6BB1-4BE2-8012-17E466A41011}" type="presParOf" srcId="{30F059DE-47E4-4D85-9FFB-C1C0E06D9FE2}" destId="{58454938-4A99-412F-8595-65A862C2B87B}" srcOrd="3" destOrd="0" presId="urn:microsoft.com/office/officeart/2011/layout/RadialPictureList"/>
    <dgm:cxn modelId="{6DD941FD-735C-42A3-B7A6-E16EB148FE91}" type="presParOf" srcId="{30F059DE-47E4-4D85-9FFB-C1C0E06D9FE2}" destId="{BD4283F6-3059-45E3-B83D-D26F9C2B42E8}" srcOrd="4" destOrd="0" presId="urn:microsoft.com/office/officeart/2011/layout/RadialPictureList"/>
    <dgm:cxn modelId="{6033BC6B-41B5-43FA-A863-6ABF51DCC0C8}" type="presParOf" srcId="{BD4283F6-3059-45E3-B83D-D26F9C2B42E8}" destId="{56E2DA8C-5D64-4E3D-9765-E56B05382E0F}" srcOrd="0" destOrd="0" presId="urn:microsoft.com/office/officeart/2011/layout/RadialPictureList"/>
    <dgm:cxn modelId="{1B130384-9DCB-4083-B608-5F3E3F895BAA}" type="presParOf" srcId="{30F059DE-47E4-4D85-9FFB-C1C0E06D9FE2}" destId="{8D106958-3948-4602-B289-B4C715C1CE37}" srcOrd="5" destOrd="0" presId="urn:microsoft.com/office/officeart/2011/layout/RadialPictureList"/>
    <dgm:cxn modelId="{D78B3B16-0BD7-4FC1-AA86-AA3DA10E9052}" type="presParOf" srcId="{30F059DE-47E4-4D85-9FFB-C1C0E06D9FE2}" destId="{42C4DAB9-7524-4C99-A4B9-F466F2E7BC4B}" srcOrd="6" destOrd="0" presId="urn:microsoft.com/office/officeart/2011/layout/RadialPictureList"/>
    <dgm:cxn modelId="{F23FA926-8041-4F9B-B3C4-F31ECC029D9A}" type="presParOf" srcId="{42C4DAB9-7524-4C99-A4B9-F466F2E7BC4B}" destId="{1348E5FA-BF1B-4BE4-B0F0-17E0C2EB6C61}" srcOrd="0" destOrd="0" presId="urn:microsoft.com/office/officeart/2011/layout/RadialPictureList"/>
    <dgm:cxn modelId="{0D73ECD9-0DB5-4C31-A593-612B9E65EE8E}" type="presParOf" srcId="{30F059DE-47E4-4D85-9FFB-C1C0E06D9FE2}" destId="{7F678DD9-C9F1-41A4-9CFD-BB601C444536}"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D0913-97CD-433A-BB37-5DFCCDBAD2C8}">
      <dsp:nvSpPr>
        <dsp:cNvPr id="0" name=""/>
        <dsp:cNvSpPr/>
      </dsp:nvSpPr>
      <dsp:spPr>
        <a:xfrm>
          <a:off x="0" y="1426910"/>
          <a:ext cx="2720835" cy="2535876"/>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kk-KZ" sz="2000" kern="1200" dirty="0">
              <a:solidFill>
                <a:schemeClr val="bg1"/>
              </a:solidFill>
              <a:latin typeface="Times New Roman" panose="02020603050405020304" pitchFamily="18" charset="0"/>
              <a:cs typeface="Times New Roman" panose="02020603050405020304" pitchFamily="18" charset="0"/>
            </a:rPr>
            <a:t>Геоақпараттық картографиялық деректер базасы</a:t>
          </a:r>
          <a:endParaRPr lang="ru-RU" sz="2000" kern="1200" dirty="0">
            <a:solidFill>
              <a:schemeClr val="bg1"/>
            </a:solidFill>
            <a:latin typeface="Times New Roman" panose="02020603050405020304" pitchFamily="18" charset="0"/>
            <a:cs typeface="Times New Roman" panose="02020603050405020304" pitchFamily="18" charset="0"/>
          </a:endParaRPr>
        </a:p>
      </dsp:txBody>
      <dsp:txXfrm>
        <a:off x="398457" y="1798280"/>
        <a:ext cx="1923921" cy="1793136"/>
      </dsp:txXfrm>
    </dsp:sp>
    <dsp:sp modelId="{E158ECE4-188D-4C13-BF43-F03A59B7847A}">
      <dsp:nvSpPr>
        <dsp:cNvPr id="0" name=""/>
        <dsp:cNvSpPr/>
      </dsp:nvSpPr>
      <dsp:spPr>
        <a:xfrm>
          <a:off x="-1662288" y="16944"/>
          <a:ext cx="5111655" cy="5328591"/>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11CC9-2BF5-4BD3-B65D-BCD43172B285}">
      <dsp:nvSpPr>
        <dsp:cNvPr id="0" name=""/>
        <dsp:cNvSpPr/>
      </dsp:nvSpPr>
      <dsp:spPr>
        <a:xfrm>
          <a:off x="1906482" y="26426"/>
          <a:ext cx="1358410" cy="135879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58454938-4A99-412F-8595-65A862C2B87B}">
      <dsp:nvSpPr>
        <dsp:cNvPr id="0" name=""/>
        <dsp:cNvSpPr/>
      </dsp:nvSpPr>
      <dsp:spPr>
        <a:xfrm>
          <a:off x="3760116" y="255305"/>
          <a:ext cx="2126066" cy="699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latin typeface="Times New Roman" panose="02020603050405020304" pitchFamily="18" charset="0"/>
              <a:cs typeface="Times New Roman" panose="02020603050405020304" pitchFamily="18" charset="0"/>
              <a:hlinkClick xmlns:r="http://schemas.openxmlformats.org/officeDocument/2006/relationships" r:id="rId2"/>
            </a:rPr>
            <a:t>https://gadm.org/</a:t>
          </a:r>
          <a:endParaRPr lang="ru-RU" sz="2000" kern="1200" dirty="0"/>
        </a:p>
      </dsp:txBody>
      <dsp:txXfrm>
        <a:off x="3760116" y="255305"/>
        <a:ext cx="2126066" cy="699552"/>
      </dsp:txXfrm>
    </dsp:sp>
    <dsp:sp modelId="{56E2DA8C-5D64-4E3D-9765-E56B05382E0F}">
      <dsp:nvSpPr>
        <dsp:cNvPr id="0" name=""/>
        <dsp:cNvSpPr/>
      </dsp:nvSpPr>
      <dsp:spPr>
        <a:xfrm>
          <a:off x="2890057" y="1287733"/>
          <a:ext cx="1358410" cy="135879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8D106958-3948-4602-B289-B4C715C1CE37}">
      <dsp:nvSpPr>
        <dsp:cNvPr id="0" name=""/>
        <dsp:cNvSpPr/>
      </dsp:nvSpPr>
      <dsp:spPr>
        <a:xfrm>
          <a:off x="3456393" y="1584177"/>
          <a:ext cx="4889988" cy="59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r" defTabSz="889000">
            <a:lnSpc>
              <a:spcPct val="90000"/>
            </a:lnSpc>
            <a:spcBef>
              <a:spcPct val="0"/>
            </a:spcBef>
            <a:spcAft>
              <a:spcPct val="10000"/>
            </a:spcAft>
            <a:buNone/>
          </a:pPr>
          <a:r>
            <a:rPr lang="en-US" sz="2000" kern="1200" dirty="0">
              <a:latin typeface="Times New Roman" panose="02020603050405020304" pitchFamily="18" charset="0"/>
              <a:cs typeface="Times New Roman" panose="02020603050405020304" pitchFamily="18" charset="0"/>
              <a:hlinkClick xmlns:r="http://schemas.openxmlformats.org/officeDocument/2006/relationships" r:id="rId4"/>
            </a:rPr>
            <a:t>https://www.google.com/intl/ru/earth</a:t>
          </a:r>
          <a:endParaRPr lang="ru-RU" sz="2000" kern="1200" dirty="0"/>
        </a:p>
      </dsp:txBody>
      <dsp:txXfrm>
        <a:off x="3456393" y="1584177"/>
        <a:ext cx="4889988" cy="595015"/>
      </dsp:txXfrm>
    </dsp:sp>
    <dsp:sp modelId="{1348E5FA-BF1B-4BE4-B0F0-17E0C2EB6C61}">
      <dsp:nvSpPr>
        <dsp:cNvPr id="0" name=""/>
        <dsp:cNvSpPr/>
      </dsp:nvSpPr>
      <dsp:spPr>
        <a:xfrm>
          <a:off x="1944219" y="3969800"/>
          <a:ext cx="1358410" cy="1358790"/>
        </a:xfrm>
        <a:prstGeom prst="ellipse">
          <a:avLst/>
        </a:prstGeom>
        <a:blipFill rotWithShape="1">
          <a:blip xmlns:r="http://schemas.openxmlformats.org/officeDocument/2006/relationships" r:embed="rId5"/>
          <a:stretch>
            <a:fillRect/>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7F678DD9-C9F1-41A4-9CFD-BB601C444536}">
      <dsp:nvSpPr>
        <dsp:cNvPr id="0" name=""/>
        <dsp:cNvSpPr/>
      </dsp:nvSpPr>
      <dsp:spPr>
        <a:xfrm>
          <a:off x="3816428" y="4608512"/>
          <a:ext cx="4230405" cy="450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hlinkClick xmlns:r="http://schemas.openxmlformats.org/officeDocument/2006/relationships" r:id="rId6"/>
            </a:rPr>
            <a:t>https://www.openstreetmap.org/</a:t>
          </a:r>
          <a:endParaRPr lang="ru-RU" sz="2000" kern="1200" dirty="0"/>
        </a:p>
      </dsp:txBody>
      <dsp:txXfrm>
        <a:off x="3816428" y="4608512"/>
        <a:ext cx="4230405" cy="450210"/>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Радиальный список рисунков"/>
  <dgm:desc val="Служит для отображения связей с центральной идеей. Фигура уровня 1 содержит текст, а все фигуры уровня 2 содержат рисунок с соответствующим текстом. Ограничен четырьмя рисунками уровня 2.  Неиспользуемые рисунки не отображаются, но остаются доступными при смене макета. Рекомендуется использовать текст уровня 2 небольшого объема."/>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4157" y="2130427"/>
            <a:ext cx="9793763" cy="1470025"/>
          </a:xfrm>
        </p:spPr>
        <p:txBody>
          <a:bodyPr/>
          <a:lstStyle/>
          <a:p>
            <a:r>
              <a:rPr lang="ru-RU"/>
              <a:t>Образец заголовка</a:t>
            </a:r>
          </a:p>
        </p:txBody>
      </p:sp>
      <p:sp>
        <p:nvSpPr>
          <p:cNvPr id="3" name="Подзаголовок 2"/>
          <p:cNvSpPr>
            <a:spLocks noGrp="1"/>
          </p:cNvSpPr>
          <p:nvPr>
            <p:ph type="subTitle" idx="1"/>
          </p:nvPr>
        </p:nvSpPr>
        <p:spPr>
          <a:xfrm>
            <a:off x="1728312" y="3886200"/>
            <a:ext cx="80654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F307F77B-7697-4F30-9C2C-4FBE2B45EB1A}" type="datetimeFigureOut">
              <a:rPr lang="ru-RU" smtClean="0"/>
              <a:t>04.11.2023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008BC91-A100-465B-8C69-FB740B08E1A7}" type="slidenum">
              <a:rPr lang="ru-RU" smtClean="0"/>
              <a:t>‹#›</a:t>
            </a:fld>
            <a:endParaRPr lang="ru-RU" dirty="0"/>
          </a:p>
        </p:txBody>
      </p:sp>
    </p:spTree>
    <p:extLst>
      <p:ext uri="{BB962C8B-B14F-4D97-AF65-F5344CB8AC3E}">
        <p14:creationId xmlns:p14="http://schemas.microsoft.com/office/powerpoint/2010/main" val="286735879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307F77B-7697-4F30-9C2C-4FBE2B45EB1A}" type="datetimeFigureOut">
              <a:rPr lang="ru-RU" smtClean="0"/>
              <a:t>04.11.2023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008BC91-A100-465B-8C69-FB740B08E1A7}" type="slidenum">
              <a:rPr lang="ru-RU" smtClean="0"/>
              <a:t>‹#›</a:t>
            </a:fld>
            <a:endParaRPr lang="ru-RU" dirty="0"/>
          </a:p>
        </p:txBody>
      </p:sp>
    </p:spTree>
    <p:extLst>
      <p:ext uri="{BB962C8B-B14F-4D97-AF65-F5344CB8AC3E}">
        <p14:creationId xmlns:p14="http://schemas.microsoft.com/office/powerpoint/2010/main" val="79718261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53505" y="274639"/>
            <a:ext cx="2592467"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76104" y="274639"/>
            <a:ext cx="7585366"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307F77B-7697-4F30-9C2C-4FBE2B45EB1A}" type="datetimeFigureOut">
              <a:rPr lang="ru-RU" smtClean="0"/>
              <a:t>04.11.2023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008BC91-A100-465B-8C69-FB740B08E1A7}" type="slidenum">
              <a:rPr lang="ru-RU" smtClean="0"/>
              <a:t>‹#›</a:t>
            </a:fld>
            <a:endParaRPr lang="ru-RU" dirty="0"/>
          </a:p>
        </p:txBody>
      </p:sp>
    </p:spTree>
    <p:extLst>
      <p:ext uri="{BB962C8B-B14F-4D97-AF65-F5344CB8AC3E}">
        <p14:creationId xmlns:p14="http://schemas.microsoft.com/office/powerpoint/2010/main" val="64268432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307F77B-7697-4F30-9C2C-4FBE2B45EB1A}" type="datetimeFigureOut">
              <a:rPr lang="ru-RU" smtClean="0"/>
              <a:t>04.11.2023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008BC91-A100-465B-8C69-FB740B08E1A7}" type="slidenum">
              <a:rPr lang="ru-RU" smtClean="0"/>
              <a:t>‹#›</a:t>
            </a:fld>
            <a:endParaRPr lang="ru-RU" dirty="0"/>
          </a:p>
        </p:txBody>
      </p:sp>
    </p:spTree>
    <p:extLst>
      <p:ext uri="{BB962C8B-B14F-4D97-AF65-F5344CB8AC3E}">
        <p14:creationId xmlns:p14="http://schemas.microsoft.com/office/powerpoint/2010/main" val="197539420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0165" y="4406902"/>
            <a:ext cx="9793763"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10165" y="2906713"/>
            <a:ext cx="979376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307F77B-7697-4F30-9C2C-4FBE2B45EB1A}" type="datetimeFigureOut">
              <a:rPr lang="ru-RU" smtClean="0"/>
              <a:t>04.11.2023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008BC91-A100-465B-8C69-FB740B08E1A7}" type="slidenum">
              <a:rPr lang="ru-RU" smtClean="0"/>
              <a:t>‹#›</a:t>
            </a:fld>
            <a:endParaRPr lang="ru-RU" dirty="0"/>
          </a:p>
        </p:txBody>
      </p:sp>
    </p:spTree>
    <p:extLst>
      <p:ext uri="{BB962C8B-B14F-4D97-AF65-F5344CB8AC3E}">
        <p14:creationId xmlns:p14="http://schemas.microsoft.com/office/powerpoint/2010/main" val="287916658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76104" y="1600202"/>
            <a:ext cx="50889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857055" y="1600202"/>
            <a:ext cx="50889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307F77B-7697-4F30-9C2C-4FBE2B45EB1A}" type="datetimeFigureOut">
              <a:rPr lang="ru-RU" smtClean="0"/>
              <a:t>04.11.2023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008BC91-A100-465B-8C69-FB740B08E1A7}" type="slidenum">
              <a:rPr lang="ru-RU" smtClean="0"/>
              <a:t>‹#›</a:t>
            </a:fld>
            <a:endParaRPr lang="ru-RU" dirty="0"/>
          </a:p>
        </p:txBody>
      </p:sp>
    </p:spTree>
    <p:extLst>
      <p:ext uri="{BB962C8B-B14F-4D97-AF65-F5344CB8AC3E}">
        <p14:creationId xmlns:p14="http://schemas.microsoft.com/office/powerpoint/2010/main" val="280800755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76104" y="1535113"/>
            <a:ext cx="5090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576104" y="2174875"/>
            <a:ext cx="5090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853055" y="1535113"/>
            <a:ext cx="5092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853055" y="2174875"/>
            <a:ext cx="5092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307F77B-7697-4F30-9C2C-4FBE2B45EB1A}" type="datetimeFigureOut">
              <a:rPr lang="ru-RU" smtClean="0"/>
              <a:t>04.11.2023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1008BC91-A100-465B-8C69-FB740B08E1A7}" type="slidenum">
              <a:rPr lang="ru-RU" smtClean="0"/>
              <a:t>‹#›</a:t>
            </a:fld>
            <a:endParaRPr lang="ru-RU" dirty="0"/>
          </a:p>
        </p:txBody>
      </p:sp>
    </p:spTree>
    <p:extLst>
      <p:ext uri="{BB962C8B-B14F-4D97-AF65-F5344CB8AC3E}">
        <p14:creationId xmlns:p14="http://schemas.microsoft.com/office/powerpoint/2010/main" val="177593002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307F77B-7697-4F30-9C2C-4FBE2B45EB1A}" type="datetimeFigureOut">
              <a:rPr lang="ru-RU" smtClean="0"/>
              <a:t>04.11.2023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1008BC91-A100-465B-8C69-FB740B08E1A7}" type="slidenum">
              <a:rPr lang="ru-RU" smtClean="0"/>
              <a:t>‹#›</a:t>
            </a:fld>
            <a:endParaRPr lang="ru-RU" dirty="0"/>
          </a:p>
        </p:txBody>
      </p:sp>
    </p:spTree>
    <p:extLst>
      <p:ext uri="{BB962C8B-B14F-4D97-AF65-F5344CB8AC3E}">
        <p14:creationId xmlns:p14="http://schemas.microsoft.com/office/powerpoint/2010/main" val="74153052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307F77B-7697-4F30-9C2C-4FBE2B45EB1A}" type="datetimeFigureOut">
              <a:rPr lang="ru-RU" smtClean="0"/>
              <a:t>04.11.2023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1008BC91-A100-465B-8C69-FB740B08E1A7}" type="slidenum">
              <a:rPr lang="ru-RU" smtClean="0"/>
              <a:t>‹#›</a:t>
            </a:fld>
            <a:endParaRPr lang="ru-RU" dirty="0"/>
          </a:p>
        </p:txBody>
      </p:sp>
    </p:spTree>
    <p:extLst>
      <p:ext uri="{BB962C8B-B14F-4D97-AF65-F5344CB8AC3E}">
        <p14:creationId xmlns:p14="http://schemas.microsoft.com/office/powerpoint/2010/main" val="140379583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105" y="273050"/>
            <a:ext cx="379068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504812" y="273052"/>
            <a:ext cx="644116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76105" y="1435102"/>
            <a:ext cx="379068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307F77B-7697-4F30-9C2C-4FBE2B45EB1A}" type="datetimeFigureOut">
              <a:rPr lang="ru-RU" smtClean="0"/>
              <a:t>04.11.2023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008BC91-A100-465B-8C69-FB740B08E1A7}" type="slidenum">
              <a:rPr lang="ru-RU" smtClean="0"/>
              <a:t>‹#›</a:t>
            </a:fld>
            <a:endParaRPr lang="ru-RU" dirty="0"/>
          </a:p>
        </p:txBody>
      </p:sp>
    </p:spTree>
    <p:extLst>
      <p:ext uri="{BB962C8B-B14F-4D97-AF65-F5344CB8AC3E}">
        <p14:creationId xmlns:p14="http://schemas.microsoft.com/office/powerpoint/2010/main" val="319665397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8408" y="4800600"/>
            <a:ext cx="6913245"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258408" y="612775"/>
            <a:ext cx="69132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2258408" y="5367338"/>
            <a:ext cx="69132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307F77B-7697-4F30-9C2C-4FBE2B45EB1A}" type="datetimeFigureOut">
              <a:rPr lang="ru-RU" smtClean="0"/>
              <a:t>04.11.2023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008BC91-A100-465B-8C69-FB740B08E1A7}" type="slidenum">
              <a:rPr lang="ru-RU" smtClean="0"/>
              <a:t>‹#›</a:t>
            </a:fld>
            <a:endParaRPr lang="ru-RU" dirty="0"/>
          </a:p>
        </p:txBody>
      </p:sp>
    </p:spTree>
    <p:extLst>
      <p:ext uri="{BB962C8B-B14F-4D97-AF65-F5344CB8AC3E}">
        <p14:creationId xmlns:p14="http://schemas.microsoft.com/office/powerpoint/2010/main" val="257194743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104" y="274638"/>
            <a:ext cx="10369868"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576104" y="1600202"/>
            <a:ext cx="10369868"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576104" y="6356352"/>
            <a:ext cx="26884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7F77B-7697-4F30-9C2C-4FBE2B45EB1A}" type="datetimeFigureOut">
              <a:rPr lang="ru-RU" smtClean="0"/>
              <a:t>04.11.2023</a:t>
            </a:fld>
            <a:endParaRPr lang="ru-RU" dirty="0"/>
          </a:p>
        </p:txBody>
      </p:sp>
      <p:sp>
        <p:nvSpPr>
          <p:cNvPr id="5" name="Нижний колонтитул 4"/>
          <p:cNvSpPr>
            <a:spLocks noGrp="1"/>
          </p:cNvSpPr>
          <p:nvPr>
            <p:ph type="ftr" sz="quarter" idx="3"/>
          </p:nvPr>
        </p:nvSpPr>
        <p:spPr>
          <a:xfrm>
            <a:off x="3936710" y="6356352"/>
            <a:ext cx="364865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257487" y="6356352"/>
            <a:ext cx="26884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8BC91-A100-465B-8C69-FB740B08E1A7}" type="slidenum">
              <a:rPr lang="ru-RU" smtClean="0"/>
              <a:t>‹#›</a:t>
            </a:fld>
            <a:endParaRPr lang="ru-RU" dirty="0"/>
          </a:p>
        </p:txBody>
      </p:sp>
    </p:spTree>
    <p:extLst>
      <p:ext uri="{BB962C8B-B14F-4D97-AF65-F5344CB8AC3E}">
        <p14:creationId xmlns:p14="http://schemas.microsoft.com/office/powerpoint/2010/main" val="470843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statsilk.com/" TargetMode="External"/><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0" y="0"/>
            <a:ext cx="11533594"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265183" y="190381"/>
            <a:ext cx="7712482" cy="369332"/>
          </a:xfrm>
          <a:prstGeom prst="rect">
            <a:avLst/>
          </a:prstGeom>
        </p:spPr>
        <p:txBody>
          <a:bodyPr wrap="square">
            <a:spAutoFit/>
          </a:bodyPr>
          <a:lstStyle/>
          <a:p>
            <a:pPr algn="ctr"/>
            <a:r>
              <a:rPr lang="kk-KZ" b="1" dirty="0">
                <a:solidFill>
                  <a:schemeClr val="bg1"/>
                </a:solidFill>
                <a:latin typeface="Arial" panose="020B0604020202020204" pitchFamily="34" charset="0"/>
                <a:cs typeface="Arial" panose="020B0604020202020204" pitchFamily="34" charset="0"/>
              </a:rPr>
              <a:t>Абай атындағы Қазақ ұлттық педагогикалық университеті</a:t>
            </a:r>
            <a:endParaRPr lang="ru-RU" b="1"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576461" y="1092085"/>
            <a:ext cx="10569997" cy="400110"/>
          </a:xfrm>
          <a:prstGeom prst="rect">
            <a:avLst/>
          </a:prstGeom>
        </p:spPr>
        <p:txBody>
          <a:bodyPr wrap="square">
            <a:spAutoFit/>
          </a:bodyPr>
          <a:lstStyle/>
          <a:p>
            <a:pPr algn="ctr"/>
            <a:r>
              <a:rPr lang="kk-KZ" sz="2000" b="1" dirty="0">
                <a:solidFill>
                  <a:srgbClr val="002060"/>
                </a:solidFill>
                <a:latin typeface="Arial" panose="020B0604020202020204" pitchFamily="34" charset="0"/>
                <a:cs typeface="Arial" panose="020B0604020202020204" pitchFamily="34" charset="0"/>
              </a:rPr>
              <a:t>«Картография және топография негіздері» пәні</a:t>
            </a:r>
            <a:endParaRPr lang="ru-RU" sz="2000" b="1" dirty="0">
              <a:solidFill>
                <a:srgbClr val="002060"/>
              </a:solidFill>
              <a:latin typeface="Arial" panose="020B0604020202020204" pitchFamily="34" charset="0"/>
              <a:cs typeface="Arial" panose="020B0604020202020204" pitchFamily="34" charset="0"/>
            </a:endParaRP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676" y="67468"/>
            <a:ext cx="196510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Google Shape;98;p20"/>
          <p:cNvSpPr/>
          <p:nvPr/>
        </p:nvSpPr>
        <p:spPr>
          <a:xfrm>
            <a:off x="0" y="6627976"/>
            <a:ext cx="11522074" cy="185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p>
        </p:txBody>
      </p:sp>
      <p:sp>
        <p:nvSpPr>
          <p:cNvPr id="4" name="Прямоугольник 3"/>
          <p:cNvSpPr/>
          <p:nvPr/>
        </p:nvSpPr>
        <p:spPr>
          <a:xfrm>
            <a:off x="470278" y="2798502"/>
            <a:ext cx="10569997" cy="369332"/>
          </a:xfrm>
          <a:prstGeom prst="rect">
            <a:avLst/>
          </a:prstGeom>
        </p:spPr>
        <p:txBody>
          <a:bodyPr wrap="square">
            <a:spAutoFit/>
          </a:bodyPr>
          <a:lstStyle/>
          <a:p>
            <a:pPr algn="ctr"/>
            <a:r>
              <a:rPr lang="kk-KZ" b="1" dirty="0">
                <a:solidFill>
                  <a:srgbClr val="C00000"/>
                </a:solidFill>
                <a:latin typeface="Arial" panose="020B0604020202020204" pitchFamily="34" charset="0"/>
                <a:cs typeface="Arial" panose="020B0604020202020204" pitchFamily="34" charset="0"/>
              </a:rPr>
              <a:t>Дәріс 10. </a:t>
            </a:r>
            <a:r>
              <a:rPr lang="kk-KZ" b="1" dirty="0">
                <a:solidFill>
                  <a:schemeClr val="tx2"/>
                </a:solidFill>
                <a:latin typeface="Arial" panose="020B0604020202020204" pitchFamily="34" charset="0"/>
                <a:cs typeface="Arial" panose="020B0604020202020204" pitchFamily="34" charset="0"/>
              </a:rPr>
              <a:t>Геоақпараттық картографиялауға арналған бағдарламалық өнімдер</a:t>
            </a:r>
            <a:endParaRPr lang="ru-RU" b="1" dirty="0">
              <a:solidFill>
                <a:schemeClr val="tx2"/>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EFFA67C1-E891-4E36-8AE7-98A0E5B5BE99}"/>
              </a:ext>
            </a:extLst>
          </p:cNvPr>
          <p:cNvSpPr/>
          <p:nvPr/>
        </p:nvSpPr>
        <p:spPr>
          <a:xfrm>
            <a:off x="428099" y="4919529"/>
            <a:ext cx="10569997" cy="64633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kk-KZ" b="1" dirty="0">
                <a:solidFill>
                  <a:srgbClr val="C00000"/>
                </a:solidFill>
                <a:latin typeface="Arial" panose="020B0604020202020204" pitchFamily="34" charset="0"/>
                <a:cs typeface="Arial" panose="020B0604020202020204" pitchFamily="34" charset="0"/>
              </a:rPr>
              <a:t>Кафедра: </a:t>
            </a:r>
            <a:r>
              <a:rPr lang="kk-KZ" b="1" dirty="0">
                <a:solidFill>
                  <a:srgbClr val="002060"/>
                </a:solidFill>
                <a:latin typeface="Arial" panose="020B0604020202020204" pitchFamily="34" charset="0"/>
                <a:cs typeface="Arial" panose="020B0604020202020204" pitchFamily="34" charset="0"/>
              </a:rPr>
              <a:t>География және экология</a:t>
            </a:r>
          </a:p>
          <a:p>
            <a:r>
              <a:rPr lang="kk-KZ" b="1" dirty="0">
                <a:solidFill>
                  <a:srgbClr val="C00000"/>
                </a:solidFill>
                <a:latin typeface="Arial" panose="020B0604020202020204" pitchFamily="34" charset="0"/>
                <a:cs typeface="Arial" panose="020B0604020202020204" pitchFamily="34" charset="0"/>
              </a:rPr>
              <a:t>Лектор: </a:t>
            </a:r>
            <a:r>
              <a:rPr lang="kk-KZ" b="1" dirty="0">
                <a:solidFill>
                  <a:srgbClr val="002060"/>
                </a:solidFill>
                <a:latin typeface="Arial" panose="020B0604020202020204" pitchFamily="34" charset="0"/>
                <a:cs typeface="Arial" panose="020B0604020202020204" pitchFamily="34" charset="0"/>
              </a:rPr>
              <a:t>аға оқытушы, </a:t>
            </a:r>
            <a:r>
              <a:rPr lang="en-US" b="1" dirty="0">
                <a:solidFill>
                  <a:srgbClr val="002060"/>
                </a:solidFill>
                <a:latin typeface="Arial" panose="020B0604020202020204" pitchFamily="34" charset="0"/>
                <a:cs typeface="Arial" panose="020B0604020202020204" pitchFamily="34" charset="0"/>
              </a:rPr>
              <a:t>PhD </a:t>
            </a:r>
            <a:r>
              <a:rPr lang="kk-KZ" b="1" dirty="0">
                <a:solidFill>
                  <a:srgbClr val="002060"/>
                </a:solidFill>
                <a:latin typeface="Arial" panose="020B0604020202020204" pitchFamily="34" charset="0"/>
                <a:cs typeface="Arial" panose="020B0604020202020204" pitchFamily="34" charset="0"/>
              </a:rPr>
              <a:t>Алиаскаров Думан Токтарович</a:t>
            </a:r>
            <a:endParaRPr lang="ru-RU" b="1" dirty="0">
              <a:solidFill>
                <a:srgbClr val="002060"/>
              </a:solidFill>
              <a:latin typeface="Arial" panose="020B060402020202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id="{5D5CF0DC-B6F0-41DA-881E-20D3F3FA6CCD}"/>
              </a:ext>
            </a:extLst>
          </p:cNvPr>
          <p:cNvPicPr>
            <a:picLocks noChangeAspect="1"/>
          </p:cNvPicPr>
          <p:nvPr/>
        </p:nvPicPr>
        <p:blipFill rotWithShape="1">
          <a:blip r:embed="rId5"/>
          <a:srcRect l="87176"/>
          <a:stretch/>
        </p:blipFill>
        <p:spPr>
          <a:xfrm>
            <a:off x="9434470" y="4330340"/>
            <a:ext cx="1605805" cy="1738625"/>
          </a:xfrm>
          <a:prstGeom prst="rect">
            <a:avLst/>
          </a:prstGeom>
        </p:spPr>
      </p:pic>
    </p:spTree>
    <p:extLst>
      <p:ext uri="{BB962C8B-B14F-4D97-AF65-F5344CB8AC3E}">
        <p14:creationId xmlns:p14="http://schemas.microsoft.com/office/powerpoint/2010/main" val="128459347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88727" y="59650"/>
            <a:ext cx="10872910" cy="6153468"/>
          </a:xfrm>
          <a:prstGeom prst="rect">
            <a:avLst/>
          </a:prstGeom>
        </p:spPr>
      </p:pic>
      <p:sp>
        <p:nvSpPr>
          <p:cNvPr id="4" name="Прямоугольник 3"/>
          <p:cNvSpPr/>
          <p:nvPr/>
        </p:nvSpPr>
        <p:spPr>
          <a:xfrm>
            <a:off x="2448669" y="6237312"/>
            <a:ext cx="6696247" cy="584775"/>
          </a:xfrm>
          <a:prstGeom prst="rect">
            <a:avLst/>
          </a:prstGeom>
        </p:spPr>
        <p:txBody>
          <a:bodyPr wrap="square">
            <a:spAutoFit/>
          </a:bodyPr>
          <a:lstStyle/>
          <a:p>
            <a:pPr algn="ctr"/>
            <a:r>
              <a:rPr lang="kk-KZ" sz="1600" b="1" dirty="0">
                <a:solidFill>
                  <a:srgbClr val="002060"/>
                </a:solidFill>
                <a:latin typeface="Arial" panose="020B0604020202020204" pitchFamily="34" charset="0"/>
                <a:cs typeface="Arial" panose="020B0604020202020204" pitchFamily="34" charset="0"/>
              </a:rPr>
              <a:t>Әлемнің жер үсті (жасыл түс) және теңіз (көк түс) экорегиондарының қорғалатын аумағы (UNEP, 2018)</a:t>
            </a:r>
            <a:endParaRPr lang="ru-RU"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1846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0BA865-0E1B-4014-B5D0-0C86C04294F1}"/>
              </a:ext>
            </a:extLst>
          </p:cNvPr>
          <p:cNvSpPr txBox="1"/>
          <p:nvPr/>
        </p:nvSpPr>
        <p:spPr>
          <a:xfrm>
            <a:off x="2880717" y="2276872"/>
            <a:ext cx="6624140" cy="2677080"/>
          </a:xfrm>
          <a:prstGeom prst="rect">
            <a:avLst/>
          </a:prstGeom>
          <a:noFill/>
        </p:spPr>
        <p:txBody>
          <a:bodyPr wrap="square">
            <a:spAutoFit/>
          </a:bodyPr>
          <a:lstStyle/>
          <a:p>
            <a:pPr algn="ctr">
              <a:lnSpc>
                <a:spcPct val="115000"/>
              </a:lnSpc>
              <a:spcAft>
                <a:spcPts val="1000"/>
              </a:spcAft>
              <a:tabLst>
                <a:tab pos="630555" algn="l"/>
              </a:tabLst>
            </a:pPr>
            <a:r>
              <a:rPr lang="kk-KZ"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Бір сөзбен айтқанда, геоақпараттық бағдарламалық өнімдер - шешім қабылдау үшін әлемдегі ең толық Ғаламдық деректер көзі. Ондағы деректерді өңдеу шешімдері тұтынушылардың уақытын, энергиясын және бюджетін үнемдей отырып, жұмыс процесін сансыз сағаттан минутқа дейін азайтады. Ондағы деректерді өңдеу құралдары - жеке адамдар мен бизнеске ақпараттандырылған шешімдер қабылдауды жеңілдету және бизнес нәтижелерін жақсарту үшін, ғаламдық деректерге қол жеткізуге, визуализациялауға, модельдеуге және ұсынуға мүмкіндік береді.</a:t>
            </a:r>
            <a:endParaRPr lang="ru-KZ"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tabLst>
                <a:tab pos="630555" algn="l"/>
              </a:tabLst>
            </a:pPr>
            <a:r>
              <a:rPr lang="kk-KZ"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ru-KZ"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Рисунок 6" descr="Закрепить со сплошной заливкой">
            <a:extLst>
              <a:ext uri="{FF2B5EF4-FFF2-40B4-BE49-F238E27FC236}">
                <a16:creationId xmlns:a16="http://schemas.microsoft.com/office/drawing/2014/main" id="{40887C0A-C1F1-4479-BC62-E67B393B7F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3916151">
            <a:off x="2021944" y="1706132"/>
            <a:ext cx="914400" cy="914400"/>
          </a:xfrm>
          <a:prstGeom prst="rect">
            <a:avLst/>
          </a:prstGeom>
        </p:spPr>
      </p:pic>
    </p:spTree>
    <p:extLst>
      <p:ext uri="{BB962C8B-B14F-4D97-AF65-F5344CB8AC3E}">
        <p14:creationId xmlns:p14="http://schemas.microsoft.com/office/powerpoint/2010/main" val="5730634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1440557" y="1268760"/>
            <a:ext cx="8617843" cy="3785652"/>
          </a:xfrm>
          <a:prstGeom prst="rect">
            <a:avLst/>
          </a:prstGeom>
        </p:spPr>
        <p:txBody>
          <a:bodyPr wrap="square">
            <a:spAutoFit/>
          </a:bodyPr>
          <a:lstStyle/>
          <a:p>
            <a:pPr indent="355600"/>
            <a:r>
              <a:rPr lang="kk-KZ" sz="2000" b="1" dirty="0">
                <a:solidFill>
                  <a:srgbClr val="002060"/>
                </a:solidFill>
                <a:latin typeface="Arial" panose="020B0604020202020204" pitchFamily="34" charset="0"/>
                <a:cs typeface="Arial" panose="020B0604020202020204" pitchFamily="34" charset="0"/>
              </a:rPr>
              <a:t>Негізгі ұғымдар мен түсініктер:</a:t>
            </a:r>
          </a:p>
          <a:p>
            <a:pPr indent="355600"/>
            <a:endParaRPr lang="kk-KZ" sz="2000" b="1" dirty="0">
              <a:solidFill>
                <a:srgbClr val="002060"/>
              </a:solidFill>
              <a:latin typeface="Arial" panose="020B0604020202020204" pitchFamily="34" charset="0"/>
              <a:cs typeface="Arial" panose="020B0604020202020204" pitchFamily="34" charset="0"/>
            </a:endParaRPr>
          </a:p>
          <a:p>
            <a:pPr marL="457200" indent="-457200">
              <a:buAutoNum type="arabicPeriod"/>
            </a:pPr>
            <a:r>
              <a:rPr lang="kk-KZ" sz="2000" dirty="0">
                <a:solidFill>
                  <a:srgbClr val="002060"/>
                </a:solidFill>
                <a:latin typeface="Arial" panose="020B0604020202020204" pitchFamily="34" charset="0"/>
                <a:cs typeface="Arial" panose="020B0604020202020204" pitchFamily="34" charset="0"/>
              </a:rPr>
              <a:t>Географиялық ақпараттық жүйелер;</a:t>
            </a:r>
          </a:p>
          <a:p>
            <a:pPr marL="457200" indent="-457200">
              <a:buAutoNum type="arabicPeriod"/>
            </a:pPr>
            <a:endParaRPr lang="kk-KZ" sz="2000" dirty="0">
              <a:solidFill>
                <a:srgbClr val="002060"/>
              </a:solidFill>
              <a:latin typeface="Arial" panose="020B0604020202020204" pitchFamily="34" charset="0"/>
              <a:cs typeface="Arial" panose="020B0604020202020204" pitchFamily="34" charset="0"/>
            </a:endParaRPr>
          </a:p>
          <a:p>
            <a:pPr marL="457200" indent="-457200">
              <a:buAutoNum type="arabicPeriod"/>
            </a:pPr>
            <a:r>
              <a:rPr lang="kk-KZ" sz="2000" dirty="0">
                <a:solidFill>
                  <a:srgbClr val="002060"/>
                </a:solidFill>
                <a:latin typeface="Arial" panose="020B0604020202020204" pitchFamily="34" charset="0"/>
                <a:cs typeface="Arial" panose="020B0604020202020204" pitchFamily="34" charset="0"/>
              </a:rPr>
              <a:t>Әлемдік деректер атласы;</a:t>
            </a:r>
          </a:p>
          <a:p>
            <a:pPr marL="457200" indent="-457200">
              <a:buAutoNum type="arabicPeriod"/>
            </a:pPr>
            <a:endParaRPr lang="kk-KZ" sz="2000" dirty="0">
              <a:solidFill>
                <a:srgbClr val="002060"/>
              </a:solidFill>
              <a:latin typeface="Arial" panose="020B0604020202020204" pitchFamily="34" charset="0"/>
              <a:cs typeface="Arial" panose="020B0604020202020204" pitchFamily="34" charset="0"/>
            </a:endParaRPr>
          </a:p>
          <a:p>
            <a:pPr marL="457200" indent="-457200">
              <a:buFontTx/>
              <a:buAutoNum type="arabicPeriod"/>
            </a:pPr>
            <a:r>
              <a:rPr lang="kk-KZ" altLang="ko-KR" sz="2000" dirty="0">
                <a:solidFill>
                  <a:srgbClr val="002060"/>
                </a:solidFill>
                <a:latin typeface="Arial" panose="020B0604020202020204" pitchFamily="34" charset="0"/>
                <a:ea typeface="Arial Unicode MS"/>
                <a:cs typeface="Arial" panose="020B0604020202020204" pitchFamily="34" charset="0"/>
              </a:rPr>
              <a:t>Ақпараттарды визуализациялау</a:t>
            </a:r>
            <a:r>
              <a:rPr lang="ru-RU" sz="2000" dirty="0">
                <a:solidFill>
                  <a:srgbClr val="002060"/>
                </a:solidFill>
                <a:latin typeface="Arial" panose="020B0604020202020204" pitchFamily="34" charset="0"/>
                <a:cs typeface="Arial" panose="020B0604020202020204" pitchFamily="34" charset="0"/>
              </a:rPr>
              <a:t>;</a:t>
            </a:r>
          </a:p>
          <a:p>
            <a:pPr marL="457200" indent="-457200">
              <a:buFontTx/>
              <a:buAutoNum type="arabicPeriod"/>
            </a:pPr>
            <a:endParaRPr lang="ru-RU" sz="2000" dirty="0">
              <a:solidFill>
                <a:srgbClr val="002060"/>
              </a:solidFill>
              <a:latin typeface="Arial" panose="020B0604020202020204" pitchFamily="34" charset="0"/>
              <a:cs typeface="Arial" panose="020B0604020202020204" pitchFamily="34" charset="0"/>
            </a:endParaRPr>
          </a:p>
          <a:p>
            <a:pPr marL="457200" indent="-457200">
              <a:buFontTx/>
              <a:buAutoNum type="arabicPeriod"/>
            </a:pPr>
            <a:r>
              <a:rPr lang="kk-KZ" sz="2000" dirty="0">
                <a:solidFill>
                  <a:srgbClr val="002060"/>
                </a:solidFill>
                <a:latin typeface="Arial" panose="020B0604020202020204" pitchFamily="34" charset="0"/>
                <a:cs typeface="Arial" panose="020B0604020202020204" pitchFamily="34" charset="0"/>
              </a:rPr>
              <a:t>Рангтерге жіктеу</a:t>
            </a:r>
            <a:r>
              <a:rPr lang="ru-RU" sz="2000" dirty="0">
                <a:solidFill>
                  <a:srgbClr val="002060"/>
                </a:solidFill>
                <a:latin typeface="Arial" panose="020B0604020202020204" pitchFamily="34" charset="0"/>
                <a:cs typeface="Arial" panose="020B0604020202020204" pitchFamily="34" charset="0"/>
              </a:rPr>
              <a:t>.</a:t>
            </a:r>
          </a:p>
          <a:p>
            <a:endParaRPr lang="ru-RU" sz="2000" dirty="0">
              <a:solidFill>
                <a:srgbClr val="002060"/>
              </a:solidFill>
              <a:latin typeface="Arial" panose="020B0604020202020204" pitchFamily="34" charset="0"/>
              <a:cs typeface="Arial" panose="020B0604020202020204" pitchFamily="34" charset="0"/>
            </a:endParaRPr>
          </a:p>
          <a:p>
            <a:pPr marL="457200" indent="-457200">
              <a:buAutoNum type="arabicPeriod"/>
            </a:pPr>
            <a:endParaRPr lang="kk-KZ" sz="2000" dirty="0">
              <a:solidFill>
                <a:srgbClr val="002060"/>
              </a:solidFill>
              <a:latin typeface="Arial" panose="020B0604020202020204" pitchFamily="34" charset="0"/>
              <a:cs typeface="Arial" panose="020B0604020202020204" pitchFamily="34" charset="0"/>
            </a:endParaRPr>
          </a:p>
          <a:p>
            <a:pPr marL="342900" indent="-342900">
              <a:buAutoNum type="arabicPeriod"/>
            </a:pPr>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47765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504453" y="188640"/>
            <a:ext cx="10441160" cy="830997"/>
          </a:xfrm>
          <a:prstGeom prst="rect">
            <a:avLst/>
          </a:prstGeom>
          <a:noFill/>
        </p:spPr>
        <p:txBody>
          <a:bodyPr wrap="square" rtlCol="0">
            <a:spAutoFit/>
          </a:bodyPr>
          <a:lstStyle/>
          <a:p>
            <a:pPr algn="ctr"/>
            <a:r>
              <a:rPr lang="ru-RU" sz="2400" b="1" dirty="0">
                <a:solidFill>
                  <a:srgbClr val="C00000"/>
                </a:solidFill>
                <a:latin typeface="Arial" panose="020B0604020202020204" pitchFamily="34" charset="0"/>
                <a:cs typeface="Arial" panose="020B0604020202020204" pitchFamily="34" charset="0"/>
              </a:rPr>
              <a:t>Геоа</a:t>
            </a:r>
            <a:r>
              <a:rPr lang="kk-KZ" sz="2400" b="1" dirty="0">
                <a:solidFill>
                  <a:srgbClr val="C00000"/>
                </a:solidFill>
                <a:latin typeface="Arial" panose="020B0604020202020204" pitchFamily="34" charset="0"/>
                <a:cs typeface="Arial" panose="020B0604020202020204" pitchFamily="34" charset="0"/>
              </a:rPr>
              <a:t>қпараттық </a:t>
            </a:r>
            <a:r>
              <a:rPr lang="ru-RU" sz="2400" b="1" dirty="0">
                <a:solidFill>
                  <a:srgbClr val="C00000"/>
                </a:solidFill>
                <a:latin typeface="Arial" panose="020B0604020202020204" pitchFamily="34" charset="0"/>
                <a:cs typeface="Arial" panose="020B0604020202020204" pitchFamily="34" charset="0"/>
              </a:rPr>
              <a:t>картографиялы</a:t>
            </a:r>
            <a:r>
              <a:rPr lang="kk-KZ" sz="2400" b="1" dirty="0">
                <a:solidFill>
                  <a:srgbClr val="C00000"/>
                </a:solidFill>
                <a:latin typeface="Arial" panose="020B0604020202020204" pitchFamily="34" charset="0"/>
                <a:cs typeface="Arial" panose="020B0604020202020204" pitchFamily="34" charset="0"/>
              </a:rPr>
              <a:t>қ өнім құрастыруға арналған деректер базасы</a:t>
            </a:r>
            <a:endParaRPr lang="ru-RU" sz="2400" b="1" dirty="0">
              <a:solidFill>
                <a:srgbClr val="C00000"/>
              </a:solidFill>
              <a:latin typeface="Arial" panose="020B0604020202020204" pitchFamily="34" charset="0"/>
              <a:cs typeface="Arial" panose="020B0604020202020204" pitchFamily="34" charset="0"/>
            </a:endParaRPr>
          </a:p>
        </p:txBody>
      </p:sp>
      <p:graphicFrame>
        <p:nvGraphicFramePr>
          <p:cNvPr id="39" name="Схема 38"/>
          <p:cNvGraphicFramePr/>
          <p:nvPr/>
        </p:nvGraphicFramePr>
        <p:xfrm>
          <a:off x="1548569" y="1268761"/>
          <a:ext cx="8712968" cy="5328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Овал 39"/>
          <p:cNvSpPr/>
          <p:nvPr/>
        </p:nvSpPr>
        <p:spPr>
          <a:xfrm>
            <a:off x="4386517" y="4077073"/>
            <a:ext cx="1368152" cy="1368152"/>
          </a:xfrm>
          <a:prstGeom prst="ellipse">
            <a:avLst/>
          </a:prstGeom>
          <a:blipFill>
            <a:blip r:embed="rId7"/>
            <a:stretch>
              <a:fillRect/>
            </a:stretch>
          </a:blipFill>
          <a:ln>
            <a:solidFill>
              <a:schemeClr val="tx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TextBox 40"/>
          <p:cNvSpPr txBox="1"/>
          <p:nvPr/>
        </p:nvSpPr>
        <p:spPr>
          <a:xfrm>
            <a:off x="6085073" y="4721474"/>
            <a:ext cx="2796920" cy="400110"/>
          </a:xfrm>
          <a:prstGeom prst="rect">
            <a:avLst/>
          </a:prstGeom>
          <a:noFill/>
        </p:spPr>
        <p:txBody>
          <a:bodyPr wrap="none" rtlCol="0">
            <a:spAutoFit/>
          </a:bodyPr>
          <a:lstStyle/>
          <a:p>
            <a:r>
              <a:rPr lang="en-US" sz="2000" dirty="0">
                <a:solidFill>
                  <a:prstClr val="black"/>
                </a:solidFill>
                <a:latin typeface="Times New Roman" panose="02020603050405020304" pitchFamily="18" charset="0"/>
                <a:cs typeface="Times New Roman" panose="02020603050405020304" pitchFamily="18" charset="0"/>
                <a:hlinkClick r:id="rId8"/>
              </a:rPr>
              <a:t>https://www.statsilk.com/</a:t>
            </a:r>
            <a:endParaRPr lang="ru-RU"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3363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6461" y="272642"/>
            <a:ext cx="10514073" cy="461665"/>
          </a:xfrm>
          <a:prstGeom prst="rect">
            <a:avLst/>
          </a:prstGeom>
          <a:noFill/>
        </p:spPr>
        <p:txBody>
          <a:bodyPr wrap="square" rtlCol="0">
            <a:spAutoFit/>
          </a:bodyPr>
          <a:lstStyle/>
          <a:p>
            <a:pPr algn="ctr"/>
            <a:r>
              <a:rPr lang="kk-KZ" sz="2400" b="1" dirty="0">
                <a:solidFill>
                  <a:schemeClr val="tx2"/>
                </a:solidFill>
                <a:latin typeface="Times New Roman" panose="02020603050405020304" pitchFamily="18" charset="0"/>
                <a:cs typeface="Times New Roman" panose="02020603050405020304" pitchFamily="18" charset="0"/>
              </a:rPr>
              <a:t>Stat Planet Cloud бaғдaрлaмacы aрқылы aқпaрaтты визуaлдaу</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8" name="Овал 7"/>
          <p:cNvSpPr/>
          <p:nvPr/>
        </p:nvSpPr>
        <p:spPr>
          <a:xfrm>
            <a:off x="3017460" y="3933056"/>
            <a:ext cx="1368152" cy="1368152"/>
          </a:xfrm>
          <a:prstGeom prst="ellipse">
            <a:avLst/>
          </a:prstGeom>
          <a:blipFill>
            <a:blip r:embed="rId2"/>
            <a:stretch>
              <a:fillRect/>
            </a:stretch>
          </a:blipFill>
          <a:ln>
            <a:solidFill>
              <a:schemeClr val="tx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646668"/>
            <a:ext cx="9046198" cy="459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Овал 10"/>
          <p:cNvSpPr/>
          <p:nvPr/>
        </p:nvSpPr>
        <p:spPr>
          <a:xfrm>
            <a:off x="3040731" y="3933056"/>
            <a:ext cx="1368152" cy="1368152"/>
          </a:xfrm>
          <a:prstGeom prst="ellipse">
            <a:avLst/>
          </a:prstGeom>
          <a:blipFill>
            <a:blip r:embed="rId2"/>
            <a:stretch>
              <a:fillRect/>
            </a:stretch>
          </a:blipFill>
          <a:ln>
            <a:solidFill>
              <a:schemeClr val="tx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 y="734307"/>
            <a:ext cx="11524323" cy="584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1622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srcRect l="14027" t="15547" r="14027" b="7673"/>
          <a:stretch/>
        </p:blipFill>
        <p:spPr>
          <a:xfrm>
            <a:off x="23879" y="31631"/>
            <a:ext cx="11281774" cy="6769064"/>
          </a:xfrm>
          <a:prstGeom prst="rect">
            <a:avLst/>
          </a:prstGeom>
        </p:spPr>
      </p:pic>
      <p:sp>
        <p:nvSpPr>
          <p:cNvPr id="4" name="Прямоугольник 3"/>
          <p:cNvSpPr/>
          <p:nvPr/>
        </p:nvSpPr>
        <p:spPr>
          <a:xfrm>
            <a:off x="3198189" y="6093296"/>
            <a:ext cx="7243368" cy="584775"/>
          </a:xfrm>
          <a:prstGeom prst="rect">
            <a:avLst/>
          </a:prstGeom>
        </p:spPr>
        <p:txBody>
          <a:bodyPr wrap="square">
            <a:spAutoFit/>
          </a:bodyPr>
          <a:lstStyle/>
          <a:p>
            <a:pPr algn="ctr"/>
            <a:r>
              <a:rPr lang="ru-RU" sz="1600" b="1" dirty="0" err="1">
                <a:solidFill>
                  <a:srgbClr val="002060"/>
                </a:solidFill>
                <a:latin typeface="Arial" panose="020B0604020202020204" pitchFamily="34" charset="0"/>
                <a:cs typeface="Arial" panose="020B0604020202020204" pitchFamily="34" charset="0"/>
              </a:rPr>
              <a:t>Жердің</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шөлейттену</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картасы</a:t>
            </a:r>
            <a:r>
              <a:rPr lang="ru-RU" sz="1600" b="1" dirty="0">
                <a:solidFill>
                  <a:srgbClr val="002060"/>
                </a:solidFill>
                <a:latin typeface="Arial" panose="020B0604020202020204" pitchFamily="34" charset="0"/>
                <a:cs typeface="Arial" panose="020B0604020202020204" pitchFamily="34" charset="0"/>
              </a:rPr>
              <a:t>: </a:t>
            </a:r>
            <a:r>
              <a:rPr lang="ru-RU" sz="1600" b="1" i="1" dirty="0" err="1">
                <a:solidFill>
                  <a:srgbClr val="C00000"/>
                </a:solidFill>
                <a:latin typeface="Arial" panose="020B0604020202020204" pitchFamily="34" charset="0"/>
                <a:cs typeface="Arial" panose="020B0604020202020204" pitchFamily="34" charset="0"/>
              </a:rPr>
              <a:t>ашық</a:t>
            </a:r>
            <a:r>
              <a:rPr lang="ru-RU" sz="1600" b="1" i="1" dirty="0">
                <a:solidFill>
                  <a:srgbClr val="C00000"/>
                </a:solidFill>
                <a:latin typeface="Arial" panose="020B0604020202020204" pitchFamily="34" charset="0"/>
                <a:cs typeface="Arial" panose="020B0604020202020204" pitchFamily="34" charset="0"/>
              </a:rPr>
              <a:t> </a:t>
            </a:r>
            <a:r>
              <a:rPr lang="ru-RU" sz="1600" b="1" i="1" dirty="0" err="1">
                <a:solidFill>
                  <a:srgbClr val="C00000"/>
                </a:solidFill>
                <a:latin typeface="Arial" panose="020B0604020202020204" pitchFamily="34" charset="0"/>
                <a:cs typeface="Arial" panose="020B0604020202020204" pitchFamily="34" charset="0"/>
              </a:rPr>
              <a:t>сары</a:t>
            </a:r>
            <a:r>
              <a:rPr lang="ru-RU" sz="1600" b="1" i="1" dirty="0">
                <a:solidFill>
                  <a:srgbClr val="C00000"/>
                </a:solidFill>
                <a:latin typeface="Arial" panose="020B0604020202020204" pitchFamily="34" charset="0"/>
                <a:cs typeface="Arial" panose="020B0604020202020204" pitchFamily="34" charset="0"/>
              </a:rPr>
              <a:t> </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шөлейттену</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қаупі</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төмен</a:t>
            </a:r>
            <a:r>
              <a:rPr lang="ru-RU" sz="1600" b="1" dirty="0">
                <a:solidFill>
                  <a:srgbClr val="002060"/>
                </a:solidFill>
                <a:latin typeface="Arial" panose="020B0604020202020204" pitchFamily="34" charset="0"/>
                <a:cs typeface="Arial" panose="020B0604020202020204" pitchFamily="34" charset="0"/>
              </a:rPr>
              <a:t>, </a:t>
            </a:r>
            <a:r>
              <a:rPr lang="ru-RU" sz="1600" b="1" i="1" dirty="0" err="1">
                <a:solidFill>
                  <a:srgbClr val="C00000"/>
                </a:solidFill>
                <a:latin typeface="Arial" panose="020B0604020202020204" pitchFamily="34" charset="0"/>
                <a:cs typeface="Arial" panose="020B0604020202020204" pitchFamily="34" charset="0"/>
              </a:rPr>
              <a:t>сары</a:t>
            </a:r>
            <a:r>
              <a:rPr lang="ru-RU" sz="1600" b="1" dirty="0">
                <a:solidFill>
                  <a:srgbClr val="002060"/>
                </a:solidFill>
                <a:latin typeface="Arial" panose="020B0604020202020204" pitchFamily="34" charset="0"/>
                <a:cs typeface="Arial" panose="020B0604020202020204" pitchFamily="34" charset="0"/>
              </a:rPr>
              <a:t> - </a:t>
            </a:r>
            <a:r>
              <a:rPr lang="ru-RU" sz="1600" b="1" dirty="0" err="1">
                <a:solidFill>
                  <a:srgbClr val="002060"/>
                </a:solidFill>
                <a:latin typeface="Arial" panose="020B0604020202020204" pitchFamily="34" charset="0"/>
                <a:cs typeface="Arial" panose="020B0604020202020204" pitchFamily="34" charset="0"/>
              </a:rPr>
              <a:t>орташа</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қауіп</a:t>
            </a:r>
            <a:r>
              <a:rPr lang="ru-RU" sz="1600" b="1" dirty="0">
                <a:solidFill>
                  <a:srgbClr val="002060"/>
                </a:solidFill>
                <a:latin typeface="Arial" panose="020B0604020202020204" pitchFamily="34" charset="0"/>
                <a:cs typeface="Arial" panose="020B0604020202020204" pitchFamily="34" charset="0"/>
              </a:rPr>
              <a:t>, </a:t>
            </a:r>
            <a:r>
              <a:rPr lang="ru-RU" sz="1600" b="1" i="1" dirty="0" err="1">
                <a:solidFill>
                  <a:srgbClr val="C00000"/>
                </a:solidFill>
                <a:latin typeface="Arial" panose="020B0604020202020204" pitchFamily="34" charset="0"/>
                <a:cs typeface="Arial" panose="020B0604020202020204" pitchFamily="34" charset="0"/>
              </a:rPr>
              <a:t>қызыл</a:t>
            </a:r>
            <a:r>
              <a:rPr lang="ru-RU" sz="1600" b="1" dirty="0">
                <a:solidFill>
                  <a:srgbClr val="002060"/>
                </a:solidFill>
                <a:latin typeface="Arial" panose="020B0604020202020204" pitchFamily="34" charset="0"/>
                <a:cs typeface="Arial" panose="020B0604020202020204" pitchFamily="34" charset="0"/>
              </a:rPr>
              <a:t> - </a:t>
            </a:r>
            <a:r>
              <a:rPr lang="ru-RU" sz="1600" b="1" dirty="0" err="1">
                <a:solidFill>
                  <a:srgbClr val="002060"/>
                </a:solidFill>
                <a:latin typeface="Arial" panose="020B0604020202020204" pitchFamily="34" charset="0"/>
                <a:cs typeface="Arial" panose="020B0604020202020204" pitchFamily="34" charset="0"/>
              </a:rPr>
              <a:t>өте</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жоғары</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қауіп</a:t>
            </a:r>
            <a:endParaRPr lang="ru-RU"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6826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4464893" y="67375"/>
            <a:ext cx="1969179" cy="682811"/>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2982" b="2289"/>
          <a:stretch/>
        </p:blipFill>
        <p:spPr>
          <a:xfrm>
            <a:off x="864493" y="67375"/>
            <a:ext cx="10009509" cy="6696744"/>
          </a:xfrm>
          <a:prstGeom prst="rect">
            <a:avLst/>
          </a:prstGeom>
        </p:spPr>
      </p:pic>
    </p:spTree>
    <p:extLst>
      <p:ext uri="{BB962C8B-B14F-4D97-AF65-F5344CB8AC3E}">
        <p14:creationId xmlns:p14="http://schemas.microsoft.com/office/powerpoint/2010/main" val="23636013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0" y="0"/>
            <a:ext cx="11533594"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3"/>
          <a:stretch>
            <a:fillRect/>
          </a:stretch>
        </p:blipFill>
        <p:spPr>
          <a:xfrm>
            <a:off x="4464893" y="67375"/>
            <a:ext cx="1969179" cy="682811"/>
          </a:xfrm>
          <a:prstGeom prst="rect">
            <a:avLst/>
          </a:prstGeom>
        </p:spPr>
      </p:pic>
      <p:sp>
        <p:nvSpPr>
          <p:cNvPr id="4" name="Прямоугольник 3"/>
          <p:cNvSpPr/>
          <p:nvPr/>
        </p:nvSpPr>
        <p:spPr>
          <a:xfrm>
            <a:off x="1512565" y="6304687"/>
            <a:ext cx="9072710" cy="369332"/>
          </a:xfrm>
          <a:prstGeom prst="rect">
            <a:avLst/>
          </a:prstGeom>
        </p:spPr>
        <p:txBody>
          <a:bodyPr wrap="square">
            <a:spAutoFit/>
          </a:bodyPr>
          <a:lstStyle/>
          <a:p>
            <a:pPr algn="ctr"/>
            <a:r>
              <a:rPr lang="ru-RU" b="1" dirty="0" err="1">
                <a:solidFill>
                  <a:srgbClr val="002060"/>
                </a:solidFill>
                <a:latin typeface="Arial" panose="020B0604020202020204" pitchFamily="34" charset="0"/>
                <a:cs typeface="Arial" panose="020B0604020202020204" pitchFamily="34" charset="0"/>
              </a:rPr>
              <a:t>Дүние</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жүзі</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елдеріндегі</a:t>
            </a:r>
            <a:r>
              <a:rPr lang="ru-RU" b="1" dirty="0">
                <a:solidFill>
                  <a:srgbClr val="002060"/>
                </a:solidFill>
                <a:latin typeface="Arial" panose="020B0604020202020204" pitchFamily="34" charset="0"/>
                <a:cs typeface="Arial" panose="020B0604020202020204" pitchFamily="34" charset="0"/>
              </a:rPr>
              <a:t> су </a:t>
            </a:r>
            <a:r>
              <a:rPr lang="ru-RU" b="1" dirty="0" err="1">
                <a:solidFill>
                  <a:srgbClr val="002060"/>
                </a:solidFill>
                <a:latin typeface="Arial" panose="020B0604020202020204" pitchFamily="34" charset="0"/>
                <a:cs typeface="Arial" panose="020B0604020202020204" pitchFamily="34" charset="0"/>
              </a:rPr>
              <a:t>ресурстарының</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тапшылығы</a:t>
            </a:r>
            <a:r>
              <a:rPr lang="ru-RU" b="1" dirty="0">
                <a:solidFill>
                  <a:srgbClr val="002060"/>
                </a:solidFill>
                <a:latin typeface="Arial" panose="020B0604020202020204" pitchFamily="34" charset="0"/>
                <a:cs typeface="Arial" panose="020B0604020202020204" pitchFamily="34" charset="0"/>
              </a:rPr>
              <a:t> </a:t>
            </a:r>
            <a:r>
              <a:rPr lang="ru-RU" b="1" dirty="0">
                <a:solidFill>
                  <a:srgbClr val="C00000"/>
                </a:solidFill>
                <a:latin typeface="Arial" panose="020B0604020202020204" pitchFamily="34" charset="0"/>
                <a:cs typeface="Arial" panose="020B0604020202020204" pitchFamily="34" charset="0"/>
              </a:rPr>
              <a:t>(2019 </a:t>
            </a:r>
            <a:r>
              <a:rPr lang="ru-RU" b="1" dirty="0" err="1">
                <a:solidFill>
                  <a:srgbClr val="C00000"/>
                </a:solidFill>
                <a:latin typeface="Arial" panose="020B0604020202020204" pitchFamily="34" charset="0"/>
                <a:cs typeface="Arial" panose="020B0604020202020204" pitchFamily="34" charset="0"/>
              </a:rPr>
              <a:t>жыл</a:t>
            </a:r>
            <a:r>
              <a:rPr lang="ru-RU" b="1" dirty="0">
                <a:solidFill>
                  <a:srgbClr val="C00000"/>
                </a:solidFill>
                <a:latin typeface="Arial" panose="020B0604020202020204" pitchFamily="34" charset="0"/>
                <a:cs typeface="Arial" panose="020B0604020202020204" pitchFamily="34" charset="0"/>
              </a:rPr>
              <a:t>)</a:t>
            </a:r>
          </a:p>
        </p:txBody>
      </p:sp>
      <p:pic>
        <p:nvPicPr>
          <p:cNvPr id="5" name="Рисунок 4"/>
          <p:cNvPicPr>
            <a:picLocks noChangeAspect="1"/>
          </p:cNvPicPr>
          <p:nvPr/>
        </p:nvPicPr>
        <p:blipFill rotWithShape="1">
          <a:blip r:embed="rId4"/>
          <a:srcRect l="2958" t="9641" r="9600" b="17191"/>
          <a:stretch/>
        </p:blipFill>
        <p:spPr>
          <a:xfrm>
            <a:off x="66644" y="884938"/>
            <a:ext cx="11377265" cy="5352374"/>
          </a:xfrm>
          <a:prstGeom prst="rect">
            <a:avLst/>
          </a:prstGeom>
        </p:spPr>
      </p:pic>
      <p:sp>
        <p:nvSpPr>
          <p:cNvPr id="8" name="Прямоугольник 7"/>
          <p:cNvSpPr/>
          <p:nvPr/>
        </p:nvSpPr>
        <p:spPr>
          <a:xfrm>
            <a:off x="1897717" y="5589240"/>
            <a:ext cx="9072710" cy="338554"/>
          </a:xfrm>
          <a:prstGeom prst="rect">
            <a:avLst/>
          </a:prstGeom>
        </p:spPr>
        <p:txBody>
          <a:bodyPr wrap="square">
            <a:spAutoFit/>
          </a:bodyPr>
          <a:lstStyle/>
          <a:p>
            <a:pPr algn="ctr"/>
            <a:r>
              <a:rPr lang="en-US" sz="1600" dirty="0">
                <a:solidFill>
                  <a:srgbClr val="002060"/>
                </a:solidFill>
                <a:latin typeface="Arial" panose="020B0604020202020204" pitchFamily="34" charset="0"/>
                <a:cs typeface="Arial" panose="020B0604020202020204" pitchFamily="34" charset="0"/>
              </a:rPr>
              <a:t>WRI </a:t>
            </a:r>
            <a:r>
              <a:rPr lang="kk-KZ" sz="1600" dirty="0">
                <a:solidFill>
                  <a:srgbClr val="002060"/>
                </a:solidFill>
                <a:latin typeface="Arial" panose="020B0604020202020204" pitchFamily="34" charset="0"/>
                <a:cs typeface="Arial" panose="020B0604020202020204" pitchFamily="34" charset="0"/>
              </a:rPr>
              <a:t>деректері бойынша</a:t>
            </a:r>
            <a:endParaRPr lang="ru-RU"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6747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0" y="0"/>
            <a:ext cx="11533594"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3"/>
          <a:stretch>
            <a:fillRect/>
          </a:stretch>
        </p:blipFill>
        <p:spPr>
          <a:xfrm>
            <a:off x="4464893" y="67375"/>
            <a:ext cx="1969179" cy="682811"/>
          </a:xfrm>
          <a:prstGeom prst="rect">
            <a:avLst/>
          </a:prstGeom>
        </p:spPr>
      </p:pic>
      <p:pic>
        <p:nvPicPr>
          <p:cNvPr id="2" name="Рисунок 1"/>
          <p:cNvPicPr>
            <a:picLocks noChangeAspect="1"/>
          </p:cNvPicPr>
          <p:nvPr/>
        </p:nvPicPr>
        <p:blipFill rotWithShape="1">
          <a:blip r:embed="rId4"/>
          <a:srcRect l="19561" t="22439" r="20668" b="25390"/>
          <a:stretch/>
        </p:blipFill>
        <p:spPr>
          <a:xfrm>
            <a:off x="318673" y="874107"/>
            <a:ext cx="10873208" cy="5335925"/>
          </a:xfrm>
          <a:prstGeom prst="rect">
            <a:avLst/>
          </a:prstGeom>
        </p:spPr>
      </p:pic>
      <p:sp>
        <p:nvSpPr>
          <p:cNvPr id="6" name="Прямоугольник 5"/>
          <p:cNvSpPr/>
          <p:nvPr/>
        </p:nvSpPr>
        <p:spPr>
          <a:xfrm>
            <a:off x="1224533" y="6381328"/>
            <a:ext cx="9850463" cy="369332"/>
          </a:xfrm>
          <a:prstGeom prst="rect">
            <a:avLst/>
          </a:prstGeom>
        </p:spPr>
        <p:txBody>
          <a:bodyPr wrap="square">
            <a:spAutoFit/>
          </a:bodyPr>
          <a:lstStyle/>
          <a:p>
            <a:r>
              <a:rPr lang="ru-RU" b="1" dirty="0">
                <a:solidFill>
                  <a:srgbClr val="C00000"/>
                </a:solidFill>
                <a:latin typeface="Arial" panose="020B0604020202020204" pitchFamily="34" charset="0"/>
                <a:cs typeface="Arial" panose="020B0604020202020204" pitchFamily="34" charset="0"/>
              </a:rPr>
              <a:t>2040-жылға</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қарай</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Дүние</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жүзі</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елдеріндегі</a:t>
            </a:r>
            <a:r>
              <a:rPr lang="ru-RU" b="1" dirty="0">
                <a:solidFill>
                  <a:srgbClr val="002060"/>
                </a:solidFill>
                <a:latin typeface="Arial" panose="020B0604020202020204" pitchFamily="34" charset="0"/>
                <a:cs typeface="Arial" panose="020B0604020202020204" pitchFamily="34" charset="0"/>
              </a:rPr>
              <a:t> су </a:t>
            </a:r>
            <a:r>
              <a:rPr lang="ru-RU" b="1" dirty="0" err="1">
                <a:solidFill>
                  <a:srgbClr val="002060"/>
                </a:solidFill>
                <a:latin typeface="Arial" panose="020B0604020202020204" pitchFamily="34" charset="0"/>
                <a:cs typeface="Arial" panose="020B0604020202020204" pitchFamily="34" charset="0"/>
              </a:rPr>
              <a:t>ресурстарының</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тапшылығы</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болжам</a:t>
            </a:r>
            <a:r>
              <a:rPr lang="ru-RU" b="1" dirty="0">
                <a:solidFill>
                  <a:srgbClr val="002060"/>
                </a:solidFill>
                <a:latin typeface="Arial" panose="020B0604020202020204" pitchFamily="34" charset="0"/>
                <a:cs typeface="Arial" panose="020B0604020202020204" pitchFamily="34" charset="0"/>
              </a:rPr>
              <a:t>) </a:t>
            </a:r>
            <a:endParaRPr lang="ru-RU" dirty="0">
              <a:solidFill>
                <a:prstClr val="black"/>
              </a:solidFill>
            </a:endParaRPr>
          </a:p>
        </p:txBody>
      </p:sp>
      <p:sp>
        <p:nvSpPr>
          <p:cNvPr id="8" name="Прямоугольник 7"/>
          <p:cNvSpPr/>
          <p:nvPr/>
        </p:nvSpPr>
        <p:spPr>
          <a:xfrm>
            <a:off x="1897717" y="5589240"/>
            <a:ext cx="9072710" cy="338554"/>
          </a:xfrm>
          <a:prstGeom prst="rect">
            <a:avLst/>
          </a:prstGeom>
        </p:spPr>
        <p:txBody>
          <a:bodyPr wrap="square">
            <a:spAutoFit/>
          </a:bodyPr>
          <a:lstStyle/>
          <a:p>
            <a:pPr algn="ctr"/>
            <a:r>
              <a:rPr lang="en-US" sz="1600" dirty="0">
                <a:solidFill>
                  <a:srgbClr val="002060"/>
                </a:solidFill>
                <a:latin typeface="Arial" panose="020B0604020202020204" pitchFamily="34" charset="0"/>
                <a:cs typeface="Arial" panose="020B0604020202020204" pitchFamily="34" charset="0"/>
              </a:rPr>
              <a:t>WRI </a:t>
            </a:r>
            <a:r>
              <a:rPr lang="kk-KZ" sz="1600" dirty="0">
                <a:solidFill>
                  <a:srgbClr val="002060"/>
                </a:solidFill>
                <a:latin typeface="Arial" panose="020B0604020202020204" pitchFamily="34" charset="0"/>
                <a:cs typeface="Arial" panose="020B0604020202020204" pitchFamily="34" charset="0"/>
              </a:rPr>
              <a:t>деректері бойынша</a:t>
            </a:r>
            <a:endParaRPr lang="ru-RU"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7159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16241" t="18500" r="16793" b="11609"/>
          <a:stretch/>
        </p:blipFill>
        <p:spPr>
          <a:xfrm>
            <a:off x="13972" y="30377"/>
            <a:ext cx="11508104" cy="6752689"/>
          </a:xfrm>
          <a:prstGeom prst="rect">
            <a:avLst/>
          </a:prstGeom>
        </p:spPr>
      </p:pic>
      <p:sp>
        <p:nvSpPr>
          <p:cNvPr id="4" name="Прямоугольник 3"/>
          <p:cNvSpPr/>
          <p:nvPr/>
        </p:nvSpPr>
        <p:spPr>
          <a:xfrm>
            <a:off x="1584573" y="5013176"/>
            <a:ext cx="9721080" cy="1323439"/>
          </a:xfrm>
          <a:prstGeom prst="rect">
            <a:avLst/>
          </a:prstGeom>
        </p:spPr>
        <p:txBody>
          <a:bodyPr wrap="square">
            <a:spAutoFit/>
          </a:bodyPr>
          <a:lstStyle/>
          <a:p>
            <a:pPr algn="ctr"/>
            <a:r>
              <a:rPr lang="ru-RU" sz="1600" b="1" dirty="0">
                <a:solidFill>
                  <a:srgbClr val="C00000"/>
                </a:solidFill>
                <a:latin typeface="Arial" panose="020B0604020202020204" pitchFamily="34" charset="0"/>
                <a:cs typeface="Arial" panose="020B0604020202020204" pitchFamily="34" charset="0"/>
              </a:rPr>
              <a:t>Жан </a:t>
            </a:r>
            <a:r>
              <a:rPr lang="ru-RU" sz="1600" b="1" dirty="0" err="1">
                <a:solidFill>
                  <a:srgbClr val="C00000"/>
                </a:solidFill>
                <a:latin typeface="Arial" panose="020B0604020202020204" pitchFamily="34" charset="0"/>
                <a:cs typeface="Arial" panose="020B0604020202020204" pitchFamily="34" charset="0"/>
              </a:rPr>
              <a:t>басына</a:t>
            </a:r>
            <a:r>
              <a:rPr lang="ru-RU" sz="1600" b="1" dirty="0">
                <a:solidFill>
                  <a:srgbClr val="C00000"/>
                </a:solidFill>
                <a:latin typeface="Arial" panose="020B0604020202020204" pitchFamily="34" charset="0"/>
                <a:cs typeface="Arial" panose="020B0604020202020204" pitchFamily="34" charset="0"/>
              </a:rPr>
              <a:t> </a:t>
            </a:r>
            <a:r>
              <a:rPr lang="ru-RU" sz="1600" b="1" dirty="0" err="1">
                <a:solidFill>
                  <a:srgbClr val="C00000"/>
                </a:solidFill>
                <a:latin typeface="Arial" panose="020B0604020202020204" pitchFamily="34" charset="0"/>
                <a:cs typeface="Arial" panose="020B0604020202020204" pitchFamily="34" charset="0"/>
              </a:rPr>
              <a:t>шаққандағы</a:t>
            </a:r>
            <a:r>
              <a:rPr lang="ru-RU" sz="1600" b="1" dirty="0">
                <a:solidFill>
                  <a:srgbClr val="C00000"/>
                </a:solidFill>
                <a:latin typeface="Arial" panose="020B0604020202020204" pitchFamily="34" charset="0"/>
                <a:cs typeface="Arial" panose="020B0604020202020204" pitchFamily="34" charset="0"/>
              </a:rPr>
              <a:t> </a:t>
            </a:r>
            <a:r>
              <a:rPr lang="en-US" sz="1600" b="1" dirty="0">
                <a:solidFill>
                  <a:srgbClr val="C00000"/>
                </a:solidFill>
                <a:latin typeface="Arial" panose="020B0604020202020204" pitchFamily="34" charset="0"/>
                <a:cs typeface="Arial" panose="020B0604020202020204" pitchFamily="34" charset="0"/>
              </a:rPr>
              <a:t>CO2 </a:t>
            </a:r>
            <a:r>
              <a:rPr lang="ru-RU" sz="1600" b="1" dirty="0" err="1">
                <a:solidFill>
                  <a:srgbClr val="C00000"/>
                </a:solidFill>
                <a:latin typeface="Arial" panose="020B0604020202020204" pitchFamily="34" charset="0"/>
                <a:cs typeface="Arial" panose="020B0604020202020204" pitchFamily="34" charset="0"/>
              </a:rPr>
              <a:t>шығарындылары</a:t>
            </a:r>
            <a:endParaRPr lang="ru-RU" sz="1600" b="1" dirty="0">
              <a:solidFill>
                <a:srgbClr val="C00000"/>
              </a:solidFill>
              <a:latin typeface="Arial" panose="020B0604020202020204" pitchFamily="34" charset="0"/>
              <a:cs typeface="Arial" panose="020B0604020202020204" pitchFamily="34" charset="0"/>
            </a:endParaRPr>
          </a:p>
          <a:p>
            <a:pPr algn="ctr"/>
            <a:r>
              <a:rPr lang="ru-RU" sz="1600" i="1" dirty="0">
                <a:solidFill>
                  <a:srgbClr val="002060"/>
                </a:solidFill>
                <a:latin typeface="Arial" panose="020B0604020202020204" pitchFamily="34" charset="0"/>
                <a:cs typeface="Arial" panose="020B0604020202020204" pitchFamily="34" charset="0"/>
              </a:rPr>
              <a:t>Палау </a:t>
            </a:r>
            <a:r>
              <a:rPr lang="ru-RU" sz="1600" i="1" dirty="0" err="1">
                <a:solidFill>
                  <a:srgbClr val="002060"/>
                </a:solidFill>
                <a:latin typeface="Arial" panose="020B0604020202020204" pitchFamily="34" charset="0"/>
                <a:cs typeface="Arial" panose="020B0604020202020204" pitchFamily="34" charset="0"/>
              </a:rPr>
              <a:t>жан</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басына</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шаққандағы</a:t>
            </a:r>
            <a:r>
              <a:rPr lang="ru-RU" sz="1600" i="1" dirty="0">
                <a:solidFill>
                  <a:srgbClr val="002060"/>
                </a:solidFill>
                <a:latin typeface="Arial" panose="020B0604020202020204" pitchFamily="34" charset="0"/>
                <a:cs typeface="Arial" panose="020B0604020202020204" pitchFamily="34" charset="0"/>
              </a:rPr>
              <a:t> </a:t>
            </a:r>
            <a:r>
              <a:rPr lang="en-US" sz="1600" i="1" dirty="0">
                <a:solidFill>
                  <a:srgbClr val="002060"/>
                </a:solidFill>
                <a:latin typeface="Arial" panose="020B0604020202020204" pitchFamily="34" charset="0"/>
                <a:cs typeface="Arial" panose="020B0604020202020204" pitchFamily="34" charset="0"/>
              </a:rPr>
              <a:t>CO2 </a:t>
            </a:r>
            <a:r>
              <a:rPr lang="ru-RU" sz="1600" i="1" dirty="0" err="1">
                <a:solidFill>
                  <a:srgbClr val="002060"/>
                </a:solidFill>
                <a:latin typeface="Arial" panose="020B0604020202020204" pitchFamily="34" charset="0"/>
                <a:cs typeface="Arial" panose="020B0604020202020204" pitchFamily="34" charset="0"/>
              </a:rPr>
              <a:t>шығарындылары</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бойынша</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әлемде</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бірінші</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орында</a:t>
            </a:r>
            <a:r>
              <a:rPr lang="ru-RU" sz="1600" i="1" dirty="0">
                <a:solidFill>
                  <a:srgbClr val="002060"/>
                </a:solidFill>
                <a:latin typeface="Arial" panose="020B0604020202020204" pitchFamily="34" charset="0"/>
                <a:cs typeface="Arial" panose="020B0604020202020204" pitchFamily="34" charset="0"/>
              </a:rPr>
              <a:t>. 2019 </a:t>
            </a:r>
            <a:r>
              <a:rPr lang="ru-RU" sz="1600" i="1" dirty="0" err="1">
                <a:solidFill>
                  <a:srgbClr val="002060"/>
                </a:solidFill>
                <a:latin typeface="Arial" panose="020B0604020202020204" pitchFamily="34" charset="0"/>
                <a:cs typeface="Arial" panose="020B0604020202020204" pitchFamily="34" charset="0"/>
              </a:rPr>
              <a:t>жылы</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палаудағы</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жан</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басына</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шаққандағы</a:t>
            </a:r>
            <a:r>
              <a:rPr lang="ru-RU" sz="1600" i="1" dirty="0">
                <a:solidFill>
                  <a:srgbClr val="002060"/>
                </a:solidFill>
                <a:latin typeface="Arial" panose="020B0604020202020204" pitchFamily="34" charset="0"/>
                <a:cs typeface="Arial" panose="020B0604020202020204" pitchFamily="34" charset="0"/>
              </a:rPr>
              <a:t> </a:t>
            </a:r>
            <a:r>
              <a:rPr lang="en-US" sz="1600" i="1" dirty="0">
                <a:solidFill>
                  <a:srgbClr val="002060"/>
                </a:solidFill>
                <a:latin typeface="Arial" panose="020B0604020202020204" pitchFamily="34" charset="0"/>
                <a:cs typeface="Arial" panose="020B0604020202020204" pitchFamily="34" charset="0"/>
              </a:rPr>
              <a:t>CO2 </a:t>
            </a:r>
            <a:r>
              <a:rPr lang="ru-RU" sz="1600" i="1" dirty="0" err="1">
                <a:solidFill>
                  <a:srgbClr val="002060"/>
                </a:solidFill>
                <a:latin typeface="Arial" panose="020B0604020202020204" pitchFamily="34" charset="0"/>
                <a:cs typeface="Arial" panose="020B0604020202020204" pitchFamily="34" charset="0"/>
              </a:rPr>
              <a:t>шығарындылары</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жан</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басына</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шаққанда</a:t>
            </a:r>
            <a:r>
              <a:rPr lang="ru-RU" sz="1600" i="1" dirty="0">
                <a:solidFill>
                  <a:srgbClr val="002060"/>
                </a:solidFill>
                <a:latin typeface="Arial" panose="020B0604020202020204" pitchFamily="34" charset="0"/>
                <a:cs typeface="Arial" panose="020B0604020202020204" pitchFamily="34" charset="0"/>
              </a:rPr>
              <a:t> 59,88 тонна </a:t>
            </a:r>
            <a:r>
              <a:rPr lang="ru-RU" sz="1600" i="1" dirty="0" err="1">
                <a:solidFill>
                  <a:srgbClr val="002060"/>
                </a:solidFill>
                <a:latin typeface="Arial" panose="020B0604020202020204" pitchFamily="34" charset="0"/>
                <a:cs typeface="Arial" panose="020B0604020202020204" pitchFamily="34" charset="0"/>
              </a:rPr>
              <a:t>болды</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Үздік</a:t>
            </a:r>
            <a:r>
              <a:rPr lang="ru-RU" sz="1600" i="1" dirty="0">
                <a:solidFill>
                  <a:srgbClr val="002060"/>
                </a:solidFill>
                <a:latin typeface="Arial" panose="020B0604020202020204" pitchFamily="34" charset="0"/>
                <a:cs typeface="Arial" panose="020B0604020202020204" pitchFamily="34" charset="0"/>
              </a:rPr>
              <a:t> 5 </a:t>
            </a:r>
            <a:r>
              <a:rPr lang="ru-RU" sz="1600" i="1" dirty="0" err="1">
                <a:solidFill>
                  <a:srgbClr val="002060"/>
                </a:solidFill>
                <a:latin typeface="Arial" panose="020B0604020202020204" pitchFamily="34" charset="0"/>
                <a:cs typeface="Arial" panose="020B0604020202020204" pitchFamily="34" charset="0"/>
              </a:rPr>
              <a:t>елге</a:t>
            </a:r>
            <a:r>
              <a:rPr lang="ru-RU" sz="1600" i="1" dirty="0">
                <a:solidFill>
                  <a:srgbClr val="002060"/>
                </a:solidFill>
                <a:latin typeface="Arial" panose="020B0604020202020204" pitchFamily="34" charset="0"/>
                <a:cs typeface="Arial" panose="020B0604020202020204" pitchFamily="34" charset="0"/>
              </a:rPr>
              <a:t> Катар, Тринидад </a:t>
            </a:r>
            <a:r>
              <a:rPr lang="ru-RU" sz="1600" i="1" dirty="0" err="1">
                <a:solidFill>
                  <a:srgbClr val="002060"/>
                </a:solidFill>
                <a:latin typeface="Arial" panose="020B0604020202020204" pitchFamily="34" charset="0"/>
                <a:cs typeface="Arial" panose="020B0604020202020204" pitchFamily="34" charset="0"/>
              </a:rPr>
              <a:t>және</a:t>
            </a:r>
            <a:r>
              <a:rPr lang="ru-RU" sz="1600" i="1" dirty="0">
                <a:solidFill>
                  <a:srgbClr val="002060"/>
                </a:solidFill>
                <a:latin typeface="Arial" panose="020B0604020202020204" pitchFamily="34" charset="0"/>
                <a:cs typeface="Arial" panose="020B0604020202020204" pitchFamily="34" charset="0"/>
              </a:rPr>
              <a:t> Тобаго, Кувейт </a:t>
            </a:r>
            <a:r>
              <a:rPr lang="ru-RU" sz="1600" i="1" dirty="0" err="1">
                <a:solidFill>
                  <a:srgbClr val="002060"/>
                </a:solidFill>
                <a:latin typeface="Arial" panose="020B0604020202020204" pitchFamily="34" charset="0"/>
                <a:cs typeface="Arial" panose="020B0604020202020204" pitchFamily="34" charset="0"/>
              </a:rPr>
              <a:t>және</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Біріккен</a:t>
            </a:r>
            <a:r>
              <a:rPr lang="ru-RU" sz="1600" i="1" dirty="0">
                <a:solidFill>
                  <a:srgbClr val="002060"/>
                </a:solidFill>
                <a:latin typeface="Arial" panose="020B0604020202020204" pitchFamily="34" charset="0"/>
                <a:cs typeface="Arial" panose="020B0604020202020204" pitchFamily="34" charset="0"/>
              </a:rPr>
              <a:t> Араб </a:t>
            </a:r>
            <a:r>
              <a:rPr lang="ru-RU" sz="1600" i="1" dirty="0" err="1">
                <a:solidFill>
                  <a:srgbClr val="002060"/>
                </a:solidFill>
                <a:latin typeface="Arial" panose="020B0604020202020204" pitchFamily="34" charset="0"/>
                <a:cs typeface="Arial" panose="020B0604020202020204" pitchFamily="34" charset="0"/>
              </a:rPr>
              <a:t>әмірліктері</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кіреді</a:t>
            </a:r>
            <a:r>
              <a:rPr lang="ru-RU" sz="1600" i="1" dirty="0">
                <a:solidFill>
                  <a:srgbClr val="002060"/>
                </a:solidFill>
                <a:latin typeface="Arial" panose="020B0604020202020204" pitchFamily="34" charset="0"/>
                <a:cs typeface="Arial" panose="020B0604020202020204" pitchFamily="34" charset="0"/>
              </a:rPr>
              <a:t>. Ал, </a:t>
            </a:r>
            <a:r>
              <a:rPr lang="ru-RU" sz="1600" i="1" dirty="0" err="1">
                <a:solidFill>
                  <a:srgbClr val="002060"/>
                </a:solidFill>
                <a:latin typeface="Arial" panose="020B0604020202020204" pitchFamily="34" charset="0"/>
                <a:cs typeface="Arial" panose="020B0604020202020204" pitchFamily="34" charset="0"/>
              </a:rPr>
              <a:t>елімізде</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бұл</a:t>
            </a:r>
            <a:r>
              <a:rPr lang="ru-RU" sz="1600" i="1" dirty="0">
                <a:solidFill>
                  <a:srgbClr val="002060"/>
                </a:solidFill>
                <a:latin typeface="Arial" panose="020B0604020202020204" pitchFamily="34" charset="0"/>
                <a:cs typeface="Arial" panose="020B0604020202020204" pitchFamily="34" charset="0"/>
              </a:rPr>
              <a:t> </a:t>
            </a:r>
            <a:r>
              <a:rPr lang="ru-RU" sz="1600" i="1" dirty="0" err="1">
                <a:solidFill>
                  <a:srgbClr val="002060"/>
                </a:solidFill>
                <a:latin typeface="Arial" panose="020B0604020202020204" pitchFamily="34" charset="0"/>
                <a:cs typeface="Arial" panose="020B0604020202020204" pitchFamily="34" charset="0"/>
              </a:rPr>
              <a:t>көрсеткіш</a:t>
            </a:r>
            <a:r>
              <a:rPr lang="ru-RU" sz="1600" i="1" dirty="0">
                <a:solidFill>
                  <a:srgbClr val="002060"/>
                </a:solidFill>
                <a:latin typeface="Arial" panose="020B0604020202020204" pitchFamily="34" charset="0"/>
                <a:cs typeface="Arial" panose="020B0604020202020204" pitchFamily="34" charset="0"/>
              </a:rPr>
              <a:t> – 14,92 тонна. </a:t>
            </a:r>
          </a:p>
        </p:txBody>
      </p:sp>
    </p:spTree>
    <p:extLst>
      <p:ext uri="{BB962C8B-B14F-4D97-AF65-F5344CB8AC3E}">
        <p14:creationId xmlns:p14="http://schemas.microsoft.com/office/powerpoint/2010/main" val="32280084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2503</TotalTime>
  <Words>306</Words>
  <Application>Microsoft Office PowerPoint</Application>
  <PresentationFormat>Произвольный</PresentationFormat>
  <Paragraphs>32</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«Картография» пәнін онлайн оқытуда web-картографиялық сервистердә тиімді пайдалану</dc:title>
  <dc:creator>User</dc:creator>
  <cp:lastModifiedBy>User</cp:lastModifiedBy>
  <cp:revision>239</cp:revision>
  <dcterms:created xsi:type="dcterms:W3CDTF">2020-04-25T03:49:09Z</dcterms:created>
  <dcterms:modified xsi:type="dcterms:W3CDTF">2023-11-04T14:04:13Z</dcterms:modified>
</cp:coreProperties>
</file>